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8" r:id="rId1"/>
  </p:sldMasterIdLst>
  <p:notesMasterIdLst>
    <p:notesMasterId r:id="rId30"/>
  </p:notesMasterIdLst>
  <p:sldIdLst>
    <p:sldId id="280" r:id="rId2"/>
    <p:sldId id="385" r:id="rId3"/>
    <p:sldId id="386" r:id="rId4"/>
    <p:sldId id="314" r:id="rId5"/>
    <p:sldId id="281" r:id="rId6"/>
    <p:sldId id="344" r:id="rId7"/>
    <p:sldId id="345" r:id="rId8"/>
    <p:sldId id="346" r:id="rId9"/>
    <p:sldId id="348" r:id="rId10"/>
    <p:sldId id="349" r:id="rId11"/>
    <p:sldId id="350" r:id="rId12"/>
    <p:sldId id="351" r:id="rId13"/>
    <p:sldId id="352" r:id="rId14"/>
    <p:sldId id="384" r:id="rId15"/>
    <p:sldId id="381" r:id="rId16"/>
    <p:sldId id="382" r:id="rId17"/>
    <p:sldId id="383" r:id="rId18"/>
    <p:sldId id="353" r:id="rId19"/>
    <p:sldId id="354" r:id="rId20"/>
    <p:sldId id="355" r:id="rId21"/>
    <p:sldId id="379" r:id="rId22"/>
    <p:sldId id="357" r:id="rId23"/>
    <p:sldId id="380" r:id="rId24"/>
    <p:sldId id="319" r:id="rId25"/>
    <p:sldId id="376" r:id="rId26"/>
    <p:sldId id="377" r:id="rId27"/>
    <p:sldId id="336" r:id="rId28"/>
    <p:sldId id="270" r:id="rId29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0DCE0"/>
    <a:srgbClr val="5C5858"/>
    <a:srgbClr val="E5A9AD"/>
    <a:srgbClr val="93E2FB"/>
    <a:srgbClr val="FDF891"/>
    <a:srgbClr val="90FEF9"/>
    <a:srgbClr val="F7FA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95" autoAdjust="0"/>
    <p:restoredTop sz="96395" autoAdjust="0"/>
  </p:normalViewPr>
  <p:slideViewPr>
    <p:cSldViewPr>
      <p:cViewPr>
        <p:scale>
          <a:sx n="69" d="100"/>
          <a:sy n="69" d="100"/>
        </p:scale>
        <p:origin x="-324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08C18-031A-42BF-8EE0-2E4EC373DFA4}" type="doc">
      <dgm:prSet loTypeId="urn:microsoft.com/office/officeart/2005/8/layout/radial5" loCatId="cycle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08FE843-F231-4FD3-94FB-BF5EB2511B03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Приказ </a:t>
          </a:r>
        </a:p>
        <a:p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внедрении ПС</a:t>
          </a:r>
          <a:endParaRPr lang="ru-RU" sz="28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D5F062-A4F6-4FFD-91C4-B5C657D0DC9A}" type="parTrans" cxnId="{8F07E969-508E-4E4A-8B33-5E45B306FF52}">
      <dgm:prSet/>
      <dgm:spPr/>
      <dgm:t>
        <a:bodyPr/>
        <a:lstStyle/>
        <a:p>
          <a:endParaRPr lang="ru-RU"/>
        </a:p>
      </dgm:t>
    </dgm:pt>
    <dgm:pt modelId="{AE75AC53-BE9F-4C29-AA1E-63C9ED5F6D4D}" type="sibTrans" cxnId="{8F07E969-508E-4E4A-8B33-5E45B306FF52}">
      <dgm:prSet/>
      <dgm:spPr/>
      <dgm:t>
        <a:bodyPr/>
        <a:lstStyle/>
        <a:p>
          <a:endParaRPr lang="ru-RU"/>
        </a:p>
      </dgm:t>
    </dgm:pt>
    <dgm:pt modelId="{3000E8DF-5707-4347-937F-2391E0DCC327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72F047-A663-43A0-8E0B-61A11F4D7BCB}" type="parTrans" cxnId="{B35E88AF-1463-4BC0-8960-740075E31A77}">
      <dgm:prSet/>
      <dgm:spPr/>
      <dgm:t>
        <a:bodyPr/>
        <a:lstStyle/>
        <a:p>
          <a:endParaRPr lang="ru-RU"/>
        </a:p>
      </dgm:t>
    </dgm:pt>
    <dgm:pt modelId="{08FCEBCF-8C1A-46A6-9EA2-00B14C07E113}" type="sibTrans" cxnId="{B35E88AF-1463-4BC0-8960-740075E31A77}">
      <dgm:prSet/>
      <dgm:spPr/>
      <dgm:t>
        <a:bodyPr/>
        <a:lstStyle/>
        <a:p>
          <a:endParaRPr lang="ru-RU"/>
        </a:p>
      </dgm:t>
    </dgm:pt>
    <dgm:pt modelId="{AB254391-7BDE-4AB0-B176-5833358944DB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 комиссии</a:t>
          </a:r>
        </a:p>
        <a:p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F8195E0-E1C5-4E0D-A8F3-E104B4885DC8}" type="parTrans" cxnId="{1C233C3B-287B-4B58-A075-43AA36BF8CB1}">
      <dgm:prSet/>
      <dgm:spPr/>
      <dgm:t>
        <a:bodyPr/>
        <a:lstStyle/>
        <a:p>
          <a:endParaRPr lang="ru-RU"/>
        </a:p>
      </dgm:t>
    </dgm:pt>
    <dgm:pt modelId="{DE5FF252-278F-4861-B659-EB05D7006DBE}" type="sibTrans" cxnId="{1C233C3B-287B-4B58-A075-43AA36BF8CB1}">
      <dgm:prSet/>
      <dgm:spPr/>
      <dgm:t>
        <a:bodyPr/>
        <a:lstStyle/>
        <a:p>
          <a:endParaRPr lang="ru-RU"/>
        </a:p>
      </dgm:t>
    </dgm:pt>
    <dgm:pt modelId="{2A4AD1C7-3A05-493B-8423-821FA64D7DC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Комиссия (рабочая группа)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409B69-2E19-44BA-ACCF-94296D81A5F6}" type="parTrans" cxnId="{B988BA48-01AA-4260-B2C6-EFEB802003EA}">
      <dgm:prSet/>
      <dgm:spPr/>
      <dgm:t>
        <a:bodyPr/>
        <a:lstStyle/>
        <a:p>
          <a:endParaRPr lang="ru-RU"/>
        </a:p>
      </dgm:t>
    </dgm:pt>
    <dgm:pt modelId="{51AD4CDF-B1DC-43A8-B122-0E371386AD4B}" type="sibTrans" cxnId="{B988BA48-01AA-4260-B2C6-EFEB802003EA}">
      <dgm:prSet/>
      <dgm:spPr/>
      <dgm:t>
        <a:bodyPr/>
        <a:lstStyle/>
        <a:p>
          <a:endParaRPr lang="ru-RU"/>
        </a:p>
      </dgm:t>
    </dgm:pt>
    <dgm:pt modelId="{5B936D68-8180-4169-9D71-B0659356FF8C}" type="pres">
      <dgm:prSet presAssocID="{0C608C18-031A-42BF-8EE0-2E4EC373DFA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5F1714-A4B0-4773-95C7-3C37A7D6A0F0}" type="pres">
      <dgm:prSet presAssocID="{108FE843-F231-4FD3-94FB-BF5EB2511B03}" presName="centerShape" presStyleLbl="node0" presStyleIdx="0" presStyleCnt="1" custScaleX="145889" custScaleY="108429"/>
      <dgm:spPr/>
      <dgm:t>
        <a:bodyPr/>
        <a:lstStyle/>
        <a:p>
          <a:endParaRPr lang="ru-RU"/>
        </a:p>
      </dgm:t>
    </dgm:pt>
    <dgm:pt modelId="{6CD09793-A18B-4DC8-8745-676F53CBA332}" type="pres">
      <dgm:prSet presAssocID="{8572F047-A663-43A0-8E0B-61A11F4D7BCB}" presName="parTrans" presStyleLbl="sibTrans2D1" presStyleIdx="0" presStyleCnt="3"/>
      <dgm:spPr/>
      <dgm:t>
        <a:bodyPr/>
        <a:lstStyle/>
        <a:p>
          <a:endParaRPr lang="ru-RU"/>
        </a:p>
      </dgm:t>
    </dgm:pt>
    <dgm:pt modelId="{FD6FA641-E5AE-4462-9A9A-ACD95B2BCACF}" type="pres">
      <dgm:prSet presAssocID="{8572F047-A663-43A0-8E0B-61A11F4D7BCB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BE4492B6-FC6B-4CC5-ADD8-CA4D8AEB4B38}" type="pres">
      <dgm:prSet presAssocID="{3000E8DF-5707-4347-937F-2391E0DCC32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2C8E87-50C0-49F1-ABE6-893F6456E6F9}" type="pres">
      <dgm:prSet presAssocID="{3F8195E0-E1C5-4E0D-A8F3-E104B4885DC8}" presName="parTrans" presStyleLbl="sibTrans2D1" presStyleIdx="1" presStyleCnt="3"/>
      <dgm:spPr/>
      <dgm:t>
        <a:bodyPr/>
        <a:lstStyle/>
        <a:p>
          <a:endParaRPr lang="ru-RU"/>
        </a:p>
      </dgm:t>
    </dgm:pt>
    <dgm:pt modelId="{C8D32BA4-8CA8-4D8C-82B8-79DF27EE4B4F}" type="pres">
      <dgm:prSet presAssocID="{3F8195E0-E1C5-4E0D-A8F3-E104B4885DC8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FA61C801-9520-4FC9-86F0-F791144CCF3D}" type="pres">
      <dgm:prSet presAssocID="{AB254391-7BDE-4AB0-B176-5833358944DB}" presName="node" presStyleLbl="node1" presStyleIdx="1" presStyleCnt="3" custScaleX="149848" custScaleY="105568" custRadScaleRad="124190" custRadScaleInc="-177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5120FF-20C0-4E7B-864B-ED854DFDB98F}" type="pres">
      <dgm:prSet presAssocID="{49409B69-2E19-44BA-ACCF-94296D81A5F6}" presName="parTrans" presStyleLbl="sibTrans2D1" presStyleIdx="2" presStyleCnt="3"/>
      <dgm:spPr/>
      <dgm:t>
        <a:bodyPr/>
        <a:lstStyle/>
        <a:p>
          <a:endParaRPr lang="ru-RU"/>
        </a:p>
      </dgm:t>
    </dgm:pt>
    <dgm:pt modelId="{2F4EEAF4-5ED1-4353-B0F7-F71923D7E06B}" type="pres">
      <dgm:prSet presAssocID="{49409B69-2E19-44BA-ACCF-94296D81A5F6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ABC60160-84F4-40EC-9F2B-36E7102B7FB5}" type="pres">
      <dgm:prSet presAssocID="{2A4AD1C7-3A05-493B-8423-821FA64D7DC8}" presName="node" presStyleLbl="node1" presStyleIdx="2" presStyleCnt="3" custScaleX="157383" custScaleY="102227" custRadScaleRad="127307" custRadScaleInc="176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CC5826-AD68-4F55-BFCA-174B8D293F15}" type="presOf" srcId="{3F8195E0-E1C5-4E0D-A8F3-E104B4885DC8}" destId="{C8D32BA4-8CA8-4D8C-82B8-79DF27EE4B4F}" srcOrd="1" destOrd="0" presId="urn:microsoft.com/office/officeart/2005/8/layout/radial5"/>
    <dgm:cxn modelId="{9B4F28D1-09F6-4141-BC98-3AAE3EC387D1}" type="presOf" srcId="{0C608C18-031A-42BF-8EE0-2E4EC373DFA4}" destId="{5B936D68-8180-4169-9D71-B0659356FF8C}" srcOrd="0" destOrd="0" presId="urn:microsoft.com/office/officeart/2005/8/layout/radial5"/>
    <dgm:cxn modelId="{3A18432D-1ECD-418D-8106-3D27D53F5220}" type="presOf" srcId="{49409B69-2E19-44BA-ACCF-94296D81A5F6}" destId="{2F4EEAF4-5ED1-4353-B0F7-F71923D7E06B}" srcOrd="1" destOrd="0" presId="urn:microsoft.com/office/officeart/2005/8/layout/radial5"/>
    <dgm:cxn modelId="{6169CED8-880B-4A04-AA8F-6EAD87E9BB62}" type="presOf" srcId="{2A4AD1C7-3A05-493B-8423-821FA64D7DC8}" destId="{ABC60160-84F4-40EC-9F2B-36E7102B7FB5}" srcOrd="0" destOrd="0" presId="urn:microsoft.com/office/officeart/2005/8/layout/radial5"/>
    <dgm:cxn modelId="{B35E88AF-1463-4BC0-8960-740075E31A77}" srcId="{108FE843-F231-4FD3-94FB-BF5EB2511B03}" destId="{3000E8DF-5707-4347-937F-2391E0DCC327}" srcOrd="0" destOrd="0" parTransId="{8572F047-A663-43A0-8E0B-61A11F4D7BCB}" sibTransId="{08FCEBCF-8C1A-46A6-9EA2-00B14C07E113}"/>
    <dgm:cxn modelId="{BEA05341-ED3C-4E3C-85CE-E000E62D863F}" type="presOf" srcId="{49409B69-2E19-44BA-ACCF-94296D81A5F6}" destId="{395120FF-20C0-4E7B-864B-ED854DFDB98F}" srcOrd="0" destOrd="0" presId="urn:microsoft.com/office/officeart/2005/8/layout/radial5"/>
    <dgm:cxn modelId="{4B5CB11C-BDEB-4CE7-BDBB-6DEFB0238CA7}" type="presOf" srcId="{8572F047-A663-43A0-8E0B-61A11F4D7BCB}" destId="{6CD09793-A18B-4DC8-8745-676F53CBA332}" srcOrd="0" destOrd="0" presId="urn:microsoft.com/office/officeart/2005/8/layout/radial5"/>
    <dgm:cxn modelId="{F5DC3234-A2D1-4BBC-B8E1-0464B12C9266}" type="presOf" srcId="{3F8195E0-E1C5-4E0D-A8F3-E104B4885DC8}" destId="{982C8E87-50C0-49F1-ABE6-893F6456E6F9}" srcOrd="0" destOrd="0" presId="urn:microsoft.com/office/officeart/2005/8/layout/radial5"/>
    <dgm:cxn modelId="{8F07E969-508E-4E4A-8B33-5E45B306FF52}" srcId="{0C608C18-031A-42BF-8EE0-2E4EC373DFA4}" destId="{108FE843-F231-4FD3-94FB-BF5EB2511B03}" srcOrd="0" destOrd="0" parTransId="{75D5F062-A4F6-4FFD-91C4-B5C657D0DC9A}" sibTransId="{AE75AC53-BE9F-4C29-AA1E-63C9ED5F6D4D}"/>
    <dgm:cxn modelId="{4A2D5DB8-AC61-4A7C-96CC-EED500618D8E}" type="presOf" srcId="{AB254391-7BDE-4AB0-B176-5833358944DB}" destId="{FA61C801-9520-4FC9-86F0-F791144CCF3D}" srcOrd="0" destOrd="0" presId="urn:microsoft.com/office/officeart/2005/8/layout/radial5"/>
    <dgm:cxn modelId="{B988BA48-01AA-4260-B2C6-EFEB802003EA}" srcId="{108FE843-F231-4FD3-94FB-BF5EB2511B03}" destId="{2A4AD1C7-3A05-493B-8423-821FA64D7DC8}" srcOrd="2" destOrd="0" parTransId="{49409B69-2E19-44BA-ACCF-94296D81A5F6}" sibTransId="{51AD4CDF-B1DC-43A8-B122-0E371386AD4B}"/>
    <dgm:cxn modelId="{B359338E-F220-492F-A2A2-16D9EC128C91}" type="presOf" srcId="{3000E8DF-5707-4347-937F-2391E0DCC327}" destId="{BE4492B6-FC6B-4CC5-ADD8-CA4D8AEB4B38}" srcOrd="0" destOrd="0" presId="urn:microsoft.com/office/officeart/2005/8/layout/radial5"/>
    <dgm:cxn modelId="{E795D1A4-597A-47F8-AA59-F61E75C339D7}" type="presOf" srcId="{8572F047-A663-43A0-8E0B-61A11F4D7BCB}" destId="{FD6FA641-E5AE-4462-9A9A-ACD95B2BCACF}" srcOrd="1" destOrd="0" presId="urn:microsoft.com/office/officeart/2005/8/layout/radial5"/>
    <dgm:cxn modelId="{27548EC9-28C5-4CC0-850C-2F6BC59FE3AE}" type="presOf" srcId="{108FE843-F231-4FD3-94FB-BF5EB2511B03}" destId="{835F1714-A4B0-4773-95C7-3C37A7D6A0F0}" srcOrd="0" destOrd="0" presId="urn:microsoft.com/office/officeart/2005/8/layout/radial5"/>
    <dgm:cxn modelId="{1C233C3B-287B-4B58-A075-43AA36BF8CB1}" srcId="{108FE843-F231-4FD3-94FB-BF5EB2511B03}" destId="{AB254391-7BDE-4AB0-B176-5833358944DB}" srcOrd="1" destOrd="0" parTransId="{3F8195E0-E1C5-4E0D-A8F3-E104B4885DC8}" sibTransId="{DE5FF252-278F-4861-B659-EB05D7006DBE}"/>
    <dgm:cxn modelId="{0D09A709-E752-4BAC-BEE5-1CF171AFEB59}" type="presParOf" srcId="{5B936D68-8180-4169-9D71-B0659356FF8C}" destId="{835F1714-A4B0-4773-95C7-3C37A7D6A0F0}" srcOrd="0" destOrd="0" presId="urn:microsoft.com/office/officeart/2005/8/layout/radial5"/>
    <dgm:cxn modelId="{D79A78D9-1D3E-485D-BD30-3FF3E114ECB0}" type="presParOf" srcId="{5B936D68-8180-4169-9D71-B0659356FF8C}" destId="{6CD09793-A18B-4DC8-8745-676F53CBA332}" srcOrd="1" destOrd="0" presId="urn:microsoft.com/office/officeart/2005/8/layout/radial5"/>
    <dgm:cxn modelId="{515C643F-EBB2-48AC-9772-775E993B9C51}" type="presParOf" srcId="{6CD09793-A18B-4DC8-8745-676F53CBA332}" destId="{FD6FA641-E5AE-4462-9A9A-ACD95B2BCACF}" srcOrd="0" destOrd="0" presId="urn:microsoft.com/office/officeart/2005/8/layout/radial5"/>
    <dgm:cxn modelId="{63F4B174-B72A-4FB7-9F27-473340E169C0}" type="presParOf" srcId="{5B936D68-8180-4169-9D71-B0659356FF8C}" destId="{BE4492B6-FC6B-4CC5-ADD8-CA4D8AEB4B38}" srcOrd="2" destOrd="0" presId="urn:microsoft.com/office/officeart/2005/8/layout/radial5"/>
    <dgm:cxn modelId="{D39779C5-0927-48FC-BE85-6353E0F336FD}" type="presParOf" srcId="{5B936D68-8180-4169-9D71-B0659356FF8C}" destId="{982C8E87-50C0-49F1-ABE6-893F6456E6F9}" srcOrd="3" destOrd="0" presId="urn:microsoft.com/office/officeart/2005/8/layout/radial5"/>
    <dgm:cxn modelId="{41CF80D7-89C8-4C7C-AD8D-D5C1D0A85454}" type="presParOf" srcId="{982C8E87-50C0-49F1-ABE6-893F6456E6F9}" destId="{C8D32BA4-8CA8-4D8C-82B8-79DF27EE4B4F}" srcOrd="0" destOrd="0" presId="urn:microsoft.com/office/officeart/2005/8/layout/radial5"/>
    <dgm:cxn modelId="{B6DBBA8E-F2D9-4234-9E5B-95B78AD611BB}" type="presParOf" srcId="{5B936D68-8180-4169-9D71-B0659356FF8C}" destId="{FA61C801-9520-4FC9-86F0-F791144CCF3D}" srcOrd="4" destOrd="0" presId="urn:microsoft.com/office/officeart/2005/8/layout/radial5"/>
    <dgm:cxn modelId="{3ACD72D1-D448-4059-8F04-88D34F77A36C}" type="presParOf" srcId="{5B936D68-8180-4169-9D71-B0659356FF8C}" destId="{395120FF-20C0-4E7B-864B-ED854DFDB98F}" srcOrd="5" destOrd="0" presId="urn:microsoft.com/office/officeart/2005/8/layout/radial5"/>
    <dgm:cxn modelId="{3928D9AB-9487-4E58-92F0-6DD2B3B7CF0A}" type="presParOf" srcId="{395120FF-20C0-4E7B-864B-ED854DFDB98F}" destId="{2F4EEAF4-5ED1-4353-B0F7-F71923D7E06B}" srcOrd="0" destOrd="0" presId="urn:microsoft.com/office/officeart/2005/8/layout/radial5"/>
    <dgm:cxn modelId="{5BB4D820-1574-430F-BD50-593CD0595C44}" type="presParOf" srcId="{5B936D68-8180-4169-9D71-B0659356FF8C}" destId="{ABC60160-84F4-40EC-9F2B-36E7102B7FB5}" srcOrd="6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B0B4B1-34BD-4B01-AAFF-D0E9A6EB2E76}" type="doc">
      <dgm:prSet loTypeId="urn:microsoft.com/office/officeart/2005/8/layout/radial5" loCatId="relationship" qsTypeId="urn:microsoft.com/office/officeart/2005/8/quickstyle/3d3" qsCatId="3D" csTypeId="urn:microsoft.com/office/officeart/2005/8/colors/colorful1#3" csCatId="colorful" phldr="1"/>
      <dgm:spPr/>
      <dgm:t>
        <a:bodyPr/>
        <a:lstStyle/>
        <a:p>
          <a:endParaRPr lang="ru-RU"/>
        </a:p>
      </dgm:t>
    </dgm:pt>
    <dgm:pt modelId="{50819E00-29D1-40E7-B524-2E2B5CD2FF5D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D0D64C-B1A1-455C-8AF0-F17234C219DC}" type="parTrans" cxnId="{2443321D-D9B7-416B-9FE1-4448C48047BF}">
      <dgm:prSet/>
      <dgm:spPr/>
      <dgm:t>
        <a:bodyPr/>
        <a:lstStyle/>
        <a:p>
          <a:endParaRPr lang="ru-RU"/>
        </a:p>
      </dgm:t>
    </dgm:pt>
    <dgm:pt modelId="{AAF871BA-340A-4CBD-A9B6-EE9A59C5959C}" type="sibTrans" cxnId="{2443321D-D9B7-416B-9FE1-4448C48047BF}">
      <dgm:prSet/>
      <dgm:spPr/>
      <dgm:t>
        <a:bodyPr/>
        <a:lstStyle/>
        <a:p>
          <a:endParaRPr lang="ru-RU"/>
        </a:p>
      </dgm:t>
    </dgm:pt>
    <dgm:pt modelId="{DF889588-9274-4D7A-9830-C9C69D5A5245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Список ПС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AC8BA2-1E49-4F9E-A4D8-F442FE9E4001}" type="parTrans" cxnId="{486E777B-75C1-4B2D-A3EE-F57C4BA77275}">
      <dgm:prSet/>
      <dgm:spPr/>
      <dgm:t>
        <a:bodyPr/>
        <a:lstStyle/>
        <a:p>
          <a:endParaRPr lang="ru-RU"/>
        </a:p>
      </dgm:t>
    </dgm:pt>
    <dgm:pt modelId="{0F6E9B27-492E-41BD-B552-9DECD85A45C3}" type="sibTrans" cxnId="{486E777B-75C1-4B2D-A3EE-F57C4BA77275}">
      <dgm:prSet/>
      <dgm:spPr/>
      <dgm:t>
        <a:bodyPr/>
        <a:lstStyle/>
        <a:p>
          <a:endParaRPr lang="ru-RU"/>
        </a:p>
      </dgm:t>
    </dgm:pt>
    <dgm:pt modelId="{73D6C86C-DCC9-4FE4-9174-F613D8D9093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Этапы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F1B59C-236B-43F5-8C91-5668E2CB15D3}" type="parTrans" cxnId="{FDCEF118-4A0D-4F39-A54B-881BC2AF7110}">
      <dgm:prSet/>
      <dgm:spPr/>
      <dgm:t>
        <a:bodyPr/>
        <a:lstStyle/>
        <a:p>
          <a:endParaRPr lang="ru-RU"/>
        </a:p>
      </dgm:t>
    </dgm:pt>
    <dgm:pt modelId="{9B18BD02-F6D7-4AD5-9C00-C64F961B582A}" type="sibTrans" cxnId="{FDCEF118-4A0D-4F39-A54B-881BC2AF7110}">
      <dgm:prSet/>
      <dgm:spPr/>
      <dgm:t>
        <a:bodyPr/>
        <a:lstStyle/>
        <a:p>
          <a:endParaRPr lang="ru-RU"/>
        </a:p>
      </dgm:t>
    </dgm:pt>
    <dgm:pt modelId="{AD15446B-A9EF-46EB-A843-6A6D4F8E0031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Перечень ЛНА и др. документов 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подлежащих изменению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04D9DE-506C-43E1-B812-E7A1A17E2E4B}" type="parTrans" cxnId="{8C771D6F-C283-49FD-9B45-F67668F40DE9}">
      <dgm:prSet/>
      <dgm:spPr/>
      <dgm:t>
        <a:bodyPr/>
        <a:lstStyle/>
        <a:p>
          <a:endParaRPr lang="ru-RU"/>
        </a:p>
      </dgm:t>
    </dgm:pt>
    <dgm:pt modelId="{D4934652-52F2-4D61-B908-671DE0FE4670}" type="sibTrans" cxnId="{8C771D6F-C283-49FD-9B45-F67668F40DE9}">
      <dgm:prSet/>
      <dgm:spPr/>
      <dgm:t>
        <a:bodyPr/>
        <a:lstStyle/>
        <a:p>
          <a:endParaRPr lang="ru-RU"/>
        </a:p>
      </dgm:t>
    </dgm:pt>
    <dgm:pt modelId="{80D3C9B4-6B00-4E73-B20F-5D5DC052BF7F}">
      <dgm:prSet phldrT="[Текст]" custT="1"/>
      <dgm:spPr/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Потребность в ПО или ДПО</a:t>
          </a:r>
          <a:endParaRPr lang="ru-RU" sz="2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67394E-754D-423F-9ABC-3DB145D1BEEA}" type="parTrans" cxnId="{CB2364E8-E3C6-464E-B9E3-5BF71B0563DA}">
      <dgm:prSet/>
      <dgm:spPr/>
      <dgm:t>
        <a:bodyPr/>
        <a:lstStyle/>
        <a:p>
          <a:endParaRPr lang="ru-RU"/>
        </a:p>
      </dgm:t>
    </dgm:pt>
    <dgm:pt modelId="{52420D54-6F8B-4501-9D07-B7F144521FD4}" type="sibTrans" cxnId="{CB2364E8-E3C6-464E-B9E3-5BF71B0563DA}">
      <dgm:prSet/>
      <dgm:spPr/>
      <dgm:t>
        <a:bodyPr/>
        <a:lstStyle/>
        <a:p>
          <a:endParaRPr lang="ru-RU"/>
        </a:p>
      </dgm:t>
    </dgm:pt>
    <dgm:pt modelId="{ADF82904-3753-41C9-8887-114D7DD6CAF5}" type="pres">
      <dgm:prSet presAssocID="{47B0B4B1-34BD-4B01-AAFF-D0E9A6EB2E7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CE4669C-D06E-47E9-BA20-0893CBDDDD2D}" type="pres">
      <dgm:prSet presAssocID="{50819E00-29D1-40E7-B524-2E2B5CD2FF5D}" presName="centerShape" presStyleLbl="node0" presStyleIdx="0" presStyleCnt="1"/>
      <dgm:spPr/>
      <dgm:t>
        <a:bodyPr/>
        <a:lstStyle/>
        <a:p>
          <a:endParaRPr lang="ru-RU"/>
        </a:p>
      </dgm:t>
    </dgm:pt>
    <dgm:pt modelId="{4747C9B9-837C-4096-9390-DFB3B532FFF6}" type="pres">
      <dgm:prSet presAssocID="{0BAC8BA2-1E49-4F9E-A4D8-F442FE9E4001}" presName="parTrans" presStyleLbl="sibTrans2D1" presStyleIdx="0" presStyleCnt="4"/>
      <dgm:spPr/>
      <dgm:t>
        <a:bodyPr/>
        <a:lstStyle/>
        <a:p>
          <a:endParaRPr lang="ru-RU"/>
        </a:p>
      </dgm:t>
    </dgm:pt>
    <dgm:pt modelId="{E2011571-F7E6-459C-85FB-D92A074CC0CB}" type="pres">
      <dgm:prSet presAssocID="{0BAC8BA2-1E49-4F9E-A4D8-F442FE9E4001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0F70E89E-939E-49FD-B528-3E57FB780BEC}" type="pres">
      <dgm:prSet presAssocID="{DF889588-9274-4D7A-9830-C9C69D5A5245}" presName="node" presStyleLbl="node1" presStyleIdx="0" presStyleCnt="4" custScaleX="116051" custScaleY="97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8A4A6-C576-4A3D-BEC9-4DE3EEC228D4}" type="pres">
      <dgm:prSet presAssocID="{57F1B59C-236B-43F5-8C91-5668E2CB15D3}" presName="parTrans" presStyleLbl="sibTrans2D1" presStyleIdx="1" presStyleCnt="4"/>
      <dgm:spPr/>
      <dgm:t>
        <a:bodyPr/>
        <a:lstStyle/>
        <a:p>
          <a:endParaRPr lang="ru-RU"/>
        </a:p>
      </dgm:t>
    </dgm:pt>
    <dgm:pt modelId="{8D88A7DA-3CC1-42A6-B469-CF2468BA819F}" type="pres">
      <dgm:prSet presAssocID="{57F1B59C-236B-43F5-8C91-5668E2CB15D3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44ACBB6D-6C67-45E7-8349-43DF65ACB38C}" type="pres">
      <dgm:prSet presAssocID="{73D6C86C-DCC9-4FE4-9174-F613D8D90938}" presName="node" presStyleLbl="node1" presStyleIdx="1" presStyleCnt="4" custScaleX="125817" custScaleY="108271" custRadScaleRad="111643" custRadScaleInc="36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253309-4B1F-4D33-AAEB-5CD7783A9F4C}" type="pres">
      <dgm:prSet presAssocID="{6904D9DE-506C-43E1-B812-E7A1A17E2E4B}" presName="parTrans" presStyleLbl="sibTrans2D1" presStyleIdx="2" presStyleCnt="4"/>
      <dgm:spPr/>
      <dgm:t>
        <a:bodyPr/>
        <a:lstStyle/>
        <a:p>
          <a:endParaRPr lang="ru-RU"/>
        </a:p>
      </dgm:t>
    </dgm:pt>
    <dgm:pt modelId="{DFCA2855-C512-4051-B78D-A4EA3377F022}" type="pres">
      <dgm:prSet presAssocID="{6904D9DE-506C-43E1-B812-E7A1A17E2E4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E7F31B84-CC2F-489B-A518-43A704527DDB}" type="pres">
      <dgm:prSet presAssocID="{AD15446B-A9EF-46EB-A843-6A6D4F8E0031}" presName="node" presStyleLbl="node1" presStyleIdx="2" presStyleCnt="4" custScaleX="265426" custScaleY="90240" custRadScaleRad="104853" custRadScaleInc="-59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3B266-E625-457F-A962-9E73BC1A2E81}" type="pres">
      <dgm:prSet presAssocID="{4D67394E-754D-423F-9ABC-3DB145D1BEEA}" presName="parTrans" presStyleLbl="sibTrans2D1" presStyleIdx="3" presStyleCnt="4"/>
      <dgm:spPr/>
      <dgm:t>
        <a:bodyPr/>
        <a:lstStyle/>
        <a:p>
          <a:endParaRPr lang="ru-RU"/>
        </a:p>
      </dgm:t>
    </dgm:pt>
    <dgm:pt modelId="{7ED216A4-AA53-4A4E-8EB1-35B8605E3BC3}" type="pres">
      <dgm:prSet presAssocID="{4D67394E-754D-423F-9ABC-3DB145D1BEEA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3286D27C-2938-4563-B66A-80BF8190BC80}" type="pres">
      <dgm:prSet presAssocID="{80D3C9B4-6B00-4E73-B20F-5D5DC052BF7F}" presName="node" presStyleLbl="node1" presStyleIdx="3" presStyleCnt="4" custScaleX="180145" custScaleY="146236" custRadScaleRad="123062" custRadScaleInc="-2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1A3696-00D4-4604-B18F-983297B1E6FD}" type="presOf" srcId="{4D67394E-754D-423F-9ABC-3DB145D1BEEA}" destId="{BD13B266-E625-457F-A962-9E73BC1A2E81}" srcOrd="0" destOrd="0" presId="urn:microsoft.com/office/officeart/2005/8/layout/radial5"/>
    <dgm:cxn modelId="{DF0B4231-DB27-4225-9146-7C37A447F732}" type="presOf" srcId="{57F1B59C-236B-43F5-8C91-5668E2CB15D3}" destId="{8D88A7DA-3CC1-42A6-B469-CF2468BA819F}" srcOrd="1" destOrd="0" presId="urn:microsoft.com/office/officeart/2005/8/layout/radial5"/>
    <dgm:cxn modelId="{58DD18F9-9A4A-4C1E-86B8-C382E2E5B924}" type="presOf" srcId="{DF889588-9274-4D7A-9830-C9C69D5A5245}" destId="{0F70E89E-939E-49FD-B528-3E57FB780BEC}" srcOrd="0" destOrd="0" presId="urn:microsoft.com/office/officeart/2005/8/layout/radial5"/>
    <dgm:cxn modelId="{2443321D-D9B7-416B-9FE1-4448C48047BF}" srcId="{47B0B4B1-34BD-4B01-AAFF-D0E9A6EB2E76}" destId="{50819E00-29D1-40E7-B524-2E2B5CD2FF5D}" srcOrd="0" destOrd="0" parTransId="{0AD0D64C-B1A1-455C-8AF0-F17234C219DC}" sibTransId="{AAF871BA-340A-4CBD-A9B6-EE9A59C5959C}"/>
    <dgm:cxn modelId="{486E777B-75C1-4B2D-A3EE-F57C4BA77275}" srcId="{50819E00-29D1-40E7-B524-2E2B5CD2FF5D}" destId="{DF889588-9274-4D7A-9830-C9C69D5A5245}" srcOrd="0" destOrd="0" parTransId="{0BAC8BA2-1E49-4F9E-A4D8-F442FE9E4001}" sibTransId="{0F6E9B27-492E-41BD-B552-9DECD85A45C3}"/>
    <dgm:cxn modelId="{2026DD8A-AE89-4D3E-A8B3-78FCC8011F3A}" type="presOf" srcId="{57F1B59C-236B-43F5-8C91-5668E2CB15D3}" destId="{DA38A4A6-C576-4A3D-BEC9-4DE3EEC228D4}" srcOrd="0" destOrd="0" presId="urn:microsoft.com/office/officeart/2005/8/layout/radial5"/>
    <dgm:cxn modelId="{159D3A5A-1977-4B02-BD68-2BB1349CB9A4}" type="presOf" srcId="{0BAC8BA2-1E49-4F9E-A4D8-F442FE9E4001}" destId="{4747C9B9-837C-4096-9390-DFB3B532FFF6}" srcOrd="0" destOrd="0" presId="urn:microsoft.com/office/officeart/2005/8/layout/radial5"/>
    <dgm:cxn modelId="{FDCEF118-4A0D-4F39-A54B-881BC2AF7110}" srcId="{50819E00-29D1-40E7-B524-2E2B5CD2FF5D}" destId="{73D6C86C-DCC9-4FE4-9174-F613D8D90938}" srcOrd="1" destOrd="0" parTransId="{57F1B59C-236B-43F5-8C91-5668E2CB15D3}" sibTransId="{9B18BD02-F6D7-4AD5-9C00-C64F961B582A}"/>
    <dgm:cxn modelId="{A0467BDE-E834-47F8-A83D-B00C71C23BBF}" type="presOf" srcId="{80D3C9B4-6B00-4E73-B20F-5D5DC052BF7F}" destId="{3286D27C-2938-4563-B66A-80BF8190BC80}" srcOrd="0" destOrd="0" presId="urn:microsoft.com/office/officeart/2005/8/layout/radial5"/>
    <dgm:cxn modelId="{D4DD57E7-EDD0-499F-AA69-D28A0D5730DA}" type="presOf" srcId="{4D67394E-754D-423F-9ABC-3DB145D1BEEA}" destId="{7ED216A4-AA53-4A4E-8EB1-35B8605E3BC3}" srcOrd="1" destOrd="0" presId="urn:microsoft.com/office/officeart/2005/8/layout/radial5"/>
    <dgm:cxn modelId="{CB2364E8-E3C6-464E-B9E3-5BF71B0563DA}" srcId="{50819E00-29D1-40E7-B524-2E2B5CD2FF5D}" destId="{80D3C9B4-6B00-4E73-B20F-5D5DC052BF7F}" srcOrd="3" destOrd="0" parTransId="{4D67394E-754D-423F-9ABC-3DB145D1BEEA}" sibTransId="{52420D54-6F8B-4501-9D07-B7F144521FD4}"/>
    <dgm:cxn modelId="{05E6DFB2-5AF9-474F-A725-1B7F777FE962}" type="presOf" srcId="{6904D9DE-506C-43E1-B812-E7A1A17E2E4B}" destId="{DFCA2855-C512-4051-B78D-A4EA3377F022}" srcOrd="1" destOrd="0" presId="urn:microsoft.com/office/officeart/2005/8/layout/radial5"/>
    <dgm:cxn modelId="{8C771D6F-C283-49FD-9B45-F67668F40DE9}" srcId="{50819E00-29D1-40E7-B524-2E2B5CD2FF5D}" destId="{AD15446B-A9EF-46EB-A843-6A6D4F8E0031}" srcOrd="2" destOrd="0" parTransId="{6904D9DE-506C-43E1-B812-E7A1A17E2E4B}" sibTransId="{D4934652-52F2-4D61-B908-671DE0FE4670}"/>
    <dgm:cxn modelId="{BF86AAC6-7B3E-4929-A5B9-0C9457BAF492}" type="presOf" srcId="{0BAC8BA2-1E49-4F9E-A4D8-F442FE9E4001}" destId="{E2011571-F7E6-459C-85FB-D92A074CC0CB}" srcOrd="1" destOrd="0" presId="urn:microsoft.com/office/officeart/2005/8/layout/radial5"/>
    <dgm:cxn modelId="{BF2C739C-3521-4F66-BC39-72B060EDD817}" type="presOf" srcId="{73D6C86C-DCC9-4FE4-9174-F613D8D90938}" destId="{44ACBB6D-6C67-45E7-8349-43DF65ACB38C}" srcOrd="0" destOrd="0" presId="urn:microsoft.com/office/officeart/2005/8/layout/radial5"/>
    <dgm:cxn modelId="{D4DABA26-2E51-4083-9C98-D0D76A6F3FDE}" type="presOf" srcId="{AD15446B-A9EF-46EB-A843-6A6D4F8E0031}" destId="{E7F31B84-CC2F-489B-A518-43A704527DDB}" srcOrd="0" destOrd="0" presId="urn:microsoft.com/office/officeart/2005/8/layout/radial5"/>
    <dgm:cxn modelId="{73BFBCFE-79AC-4543-817B-0AE7E0768B1E}" type="presOf" srcId="{47B0B4B1-34BD-4B01-AAFF-D0E9A6EB2E76}" destId="{ADF82904-3753-41C9-8887-114D7DD6CAF5}" srcOrd="0" destOrd="0" presId="urn:microsoft.com/office/officeart/2005/8/layout/radial5"/>
    <dgm:cxn modelId="{4783A160-82DD-4264-8415-2BCD4BA21E71}" type="presOf" srcId="{50819E00-29D1-40E7-B524-2E2B5CD2FF5D}" destId="{0CE4669C-D06E-47E9-BA20-0893CBDDDD2D}" srcOrd="0" destOrd="0" presId="urn:microsoft.com/office/officeart/2005/8/layout/radial5"/>
    <dgm:cxn modelId="{6E72FD5E-7E92-40EC-ACF0-5B9FDCC41DBD}" type="presOf" srcId="{6904D9DE-506C-43E1-B812-E7A1A17E2E4B}" destId="{7C253309-4B1F-4D33-AAEB-5CD7783A9F4C}" srcOrd="0" destOrd="0" presId="urn:microsoft.com/office/officeart/2005/8/layout/radial5"/>
    <dgm:cxn modelId="{795539D6-F176-4F70-8CAC-D1419573DCC6}" type="presParOf" srcId="{ADF82904-3753-41C9-8887-114D7DD6CAF5}" destId="{0CE4669C-D06E-47E9-BA20-0893CBDDDD2D}" srcOrd="0" destOrd="0" presId="urn:microsoft.com/office/officeart/2005/8/layout/radial5"/>
    <dgm:cxn modelId="{2795C4BD-A265-473D-B877-B2C3E21AC5B5}" type="presParOf" srcId="{ADF82904-3753-41C9-8887-114D7DD6CAF5}" destId="{4747C9B9-837C-4096-9390-DFB3B532FFF6}" srcOrd="1" destOrd="0" presId="urn:microsoft.com/office/officeart/2005/8/layout/radial5"/>
    <dgm:cxn modelId="{AE9A6A92-1DEA-4D23-87A4-B6E88E05757D}" type="presParOf" srcId="{4747C9B9-837C-4096-9390-DFB3B532FFF6}" destId="{E2011571-F7E6-459C-85FB-D92A074CC0CB}" srcOrd="0" destOrd="0" presId="urn:microsoft.com/office/officeart/2005/8/layout/radial5"/>
    <dgm:cxn modelId="{02DEA046-6238-4202-A6B1-0EC5E5FF442C}" type="presParOf" srcId="{ADF82904-3753-41C9-8887-114D7DD6CAF5}" destId="{0F70E89E-939E-49FD-B528-3E57FB780BEC}" srcOrd="2" destOrd="0" presId="urn:microsoft.com/office/officeart/2005/8/layout/radial5"/>
    <dgm:cxn modelId="{6CE8E1A4-66C1-44B7-8B7F-59175EC9180F}" type="presParOf" srcId="{ADF82904-3753-41C9-8887-114D7DD6CAF5}" destId="{DA38A4A6-C576-4A3D-BEC9-4DE3EEC228D4}" srcOrd="3" destOrd="0" presId="urn:microsoft.com/office/officeart/2005/8/layout/radial5"/>
    <dgm:cxn modelId="{D0A931AA-8C6B-4EAA-B8F9-86DDBD8A1D13}" type="presParOf" srcId="{DA38A4A6-C576-4A3D-BEC9-4DE3EEC228D4}" destId="{8D88A7DA-3CC1-42A6-B469-CF2468BA819F}" srcOrd="0" destOrd="0" presId="urn:microsoft.com/office/officeart/2005/8/layout/radial5"/>
    <dgm:cxn modelId="{44CB0C43-57BF-4FC0-BC23-4301DDB188F7}" type="presParOf" srcId="{ADF82904-3753-41C9-8887-114D7DD6CAF5}" destId="{44ACBB6D-6C67-45E7-8349-43DF65ACB38C}" srcOrd="4" destOrd="0" presId="urn:microsoft.com/office/officeart/2005/8/layout/radial5"/>
    <dgm:cxn modelId="{EFDADA20-1F64-458F-870B-CBA250BFD9AC}" type="presParOf" srcId="{ADF82904-3753-41C9-8887-114D7DD6CAF5}" destId="{7C253309-4B1F-4D33-AAEB-5CD7783A9F4C}" srcOrd="5" destOrd="0" presId="urn:microsoft.com/office/officeart/2005/8/layout/radial5"/>
    <dgm:cxn modelId="{6A9ECEA7-AF3B-4B0C-AEB9-6CBBE1B9BC02}" type="presParOf" srcId="{7C253309-4B1F-4D33-AAEB-5CD7783A9F4C}" destId="{DFCA2855-C512-4051-B78D-A4EA3377F022}" srcOrd="0" destOrd="0" presId="urn:microsoft.com/office/officeart/2005/8/layout/radial5"/>
    <dgm:cxn modelId="{772AC867-5FBF-4750-80BD-047D60EDA1BF}" type="presParOf" srcId="{ADF82904-3753-41C9-8887-114D7DD6CAF5}" destId="{E7F31B84-CC2F-489B-A518-43A704527DDB}" srcOrd="6" destOrd="0" presId="urn:microsoft.com/office/officeart/2005/8/layout/radial5"/>
    <dgm:cxn modelId="{10E36493-29E1-4EA8-AED7-FEBC8B4D80A6}" type="presParOf" srcId="{ADF82904-3753-41C9-8887-114D7DD6CAF5}" destId="{BD13B266-E625-457F-A962-9E73BC1A2E81}" srcOrd="7" destOrd="0" presId="urn:microsoft.com/office/officeart/2005/8/layout/radial5"/>
    <dgm:cxn modelId="{FA1666A4-EAB0-4E54-BB4C-A52321DA01E3}" type="presParOf" srcId="{BD13B266-E625-457F-A962-9E73BC1A2E81}" destId="{7ED216A4-AA53-4A4E-8EB1-35B8605E3BC3}" srcOrd="0" destOrd="0" presId="urn:microsoft.com/office/officeart/2005/8/layout/radial5"/>
    <dgm:cxn modelId="{08B38970-4ACA-4BA1-829D-A84E41E41939}" type="presParOf" srcId="{ADF82904-3753-41C9-8887-114D7DD6CAF5}" destId="{3286D27C-2938-4563-B66A-80BF8190BC80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5F1714-A4B0-4773-95C7-3C37A7D6A0F0}">
      <dsp:nvSpPr>
        <dsp:cNvPr id="0" name=""/>
        <dsp:cNvSpPr/>
      </dsp:nvSpPr>
      <dsp:spPr>
        <a:xfrm>
          <a:off x="3202287" y="2423199"/>
          <a:ext cx="2627773" cy="19530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Приказ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 внедрении ПС</a:t>
          </a:r>
          <a:endParaRPr lang="ru-RU" sz="28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87115" y="2709215"/>
        <a:ext cx="1858117" cy="1381006"/>
      </dsp:txXfrm>
    </dsp:sp>
    <dsp:sp modelId="{6CD09793-A18B-4DC8-8745-676F53CBA332}">
      <dsp:nvSpPr>
        <dsp:cNvPr id="0" name=""/>
        <dsp:cNvSpPr/>
      </dsp:nvSpPr>
      <dsp:spPr>
        <a:xfrm rot="16200000">
          <a:off x="4345631" y="1804866"/>
          <a:ext cx="341086" cy="612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4396794" y="1978511"/>
        <a:ext cx="238760" cy="367448"/>
      </dsp:txXfrm>
    </dsp:sp>
    <dsp:sp modelId="{BE4492B6-FC6B-4CC5-ADD8-CA4D8AEB4B38}">
      <dsp:nvSpPr>
        <dsp:cNvPr id="0" name=""/>
        <dsp:cNvSpPr/>
      </dsp:nvSpPr>
      <dsp:spPr>
        <a:xfrm>
          <a:off x="3615567" y="-21574"/>
          <a:ext cx="1801214" cy="18012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План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79349" y="242208"/>
        <a:ext cx="1273650" cy="1273650"/>
      </dsp:txXfrm>
    </dsp:sp>
    <dsp:sp modelId="{982C8E87-50C0-49F1-ABE6-893F6456E6F9}">
      <dsp:nvSpPr>
        <dsp:cNvPr id="0" name=""/>
        <dsp:cNvSpPr/>
      </dsp:nvSpPr>
      <dsp:spPr>
        <a:xfrm rot="1159488">
          <a:off x="5818295" y="3605059"/>
          <a:ext cx="313209" cy="612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820942" y="3711994"/>
        <a:ext cx="219246" cy="367448"/>
      </dsp:txXfrm>
    </dsp:sp>
    <dsp:sp modelId="{FA61C801-9520-4FC9-86F0-F791144CCF3D}">
      <dsp:nvSpPr>
        <dsp:cNvPr id="0" name=""/>
        <dsp:cNvSpPr/>
      </dsp:nvSpPr>
      <dsp:spPr>
        <a:xfrm>
          <a:off x="6120696" y="3484899"/>
          <a:ext cx="2699083" cy="1901505"/>
        </a:xfrm>
        <a:prstGeom prst="ellipse">
          <a:avLst/>
        </a:prstGeom>
        <a:solidFill>
          <a:schemeClr val="accent2">
            <a:hueOff val="226582"/>
            <a:satOff val="-23996"/>
            <a:lumOff val="-588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Положение о комиссии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15968" y="3763368"/>
        <a:ext cx="1908539" cy="1344567"/>
      </dsp:txXfrm>
    </dsp:sp>
    <dsp:sp modelId="{395120FF-20C0-4E7B-864B-ED854DFDB98F}">
      <dsp:nvSpPr>
        <dsp:cNvPr id="0" name=""/>
        <dsp:cNvSpPr/>
      </dsp:nvSpPr>
      <dsp:spPr>
        <a:xfrm rot="9635868">
          <a:off x="2874312" y="3613052"/>
          <a:ext cx="333454" cy="6124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 rot="10800000">
        <a:off x="2971507" y="3718918"/>
        <a:ext cx="233418" cy="367448"/>
      </dsp:txXfrm>
    </dsp:sp>
    <dsp:sp modelId="{ABC60160-84F4-40EC-9F2B-36E7102B7FB5}">
      <dsp:nvSpPr>
        <dsp:cNvPr id="0" name=""/>
        <dsp:cNvSpPr/>
      </dsp:nvSpPr>
      <dsp:spPr>
        <a:xfrm>
          <a:off x="72001" y="3545079"/>
          <a:ext cx="2834805" cy="1841327"/>
        </a:xfrm>
        <a:prstGeom prst="ellipse">
          <a:avLst/>
        </a:prstGeom>
        <a:solidFill>
          <a:schemeClr val="accent2">
            <a:hueOff val="453165"/>
            <a:satOff val="-47993"/>
            <a:lumOff val="-1176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Комиссия (рабочая группа)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7149" y="3814735"/>
        <a:ext cx="2004509" cy="13020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E4669C-D06E-47E9-BA20-0893CBDDDD2D}">
      <dsp:nvSpPr>
        <dsp:cNvPr id="0" name=""/>
        <dsp:cNvSpPr/>
      </dsp:nvSpPr>
      <dsp:spPr>
        <a:xfrm>
          <a:off x="3812146" y="2471673"/>
          <a:ext cx="1741154" cy="174115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План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7132" y="2726659"/>
        <a:ext cx="1231182" cy="1231182"/>
      </dsp:txXfrm>
    </dsp:sp>
    <dsp:sp modelId="{4747C9B9-837C-4096-9390-DFB3B532FFF6}">
      <dsp:nvSpPr>
        <dsp:cNvPr id="0" name=""/>
        <dsp:cNvSpPr/>
      </dsp:nvSpPr>
      <dsp:spPr>
        <a:xfrm rot="16200000">
          <a:off x="4491521" y="1825741"/>
          <a:ext cx="382403" cy="591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4548882" y="2001500"/>
        <a:ext cx="267682" cy="355196"/>
      </dsp:txXfrm>
    </dsp:sp>
    <dsp:sp modelId="{0F70E89E-939E-49FD-B528-3E57FB780BEC}">
      <dsp:nvSpPr>
        <dsp:cNvPr id="0" name=""/>
        <dsp:cNvSpPr/>
      </dsp:nvSpPr>
      <dsp:spPr>
        <a:xfrm>
          <a:off x="3672409" y="59408"/>
          <a:ext cx="2020627" cy="16907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Список ПС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68323" y="307012"/>
        <a:ext cx="1428799" cy="1195540"/>
      </dsp:txXfrm>
    </dsp:sp>
    <dsp:sp modelId="{DA38A4A6-C576-4A3D-BEC9-4DE3EEC228D4}">
      <dsp:nvSpPr>
        <dsp:cNvPr id="0" name=""/>
        <dsp:cNvSpPr/>
      </dsp:nvSpPr>
      <dsp:spPr>
        <a:xfrm rot="99171">
          <a:off x="5718998" y="3081933"/>
          <a:ext cx="400420" cy="591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5719023" y="3198599"/>
        <a:ext cx="280294" cy="355196"/>
      </dsp:txXfrm>
    </dsp:sp>
    <dsp:sp modelId="{44ACBB6D-6C67-45E7-8349-43DF65ACB38C}">
      <dsp:nvSpPr>
        <dsp:cNvPr id="0" name=""/>
        <dsp:cNvSpPr/>
      </dsp:nvSpPr>
      <dsp:spPr>
        <a:xfrm>
          <a:off x="6307519" y="2478159"/>
          <a:ext cx="2190668" cy="188516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Этапы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628335" y="2754235"/>
        <a:ext cx="1549036" cy="1333013"/>
      </dsp:txXfrm>
    </dsp:sp>
    <dsp:sp modelId="{7C253309-4B1F-4D33-AAEB-5CD7783A9F4C}">
      <dsp:nvSpPr>
        <dsp:cNvPr id="0" name=""/>
        <dsp:cNvSpPr/>
      </dsp:nvSpPr>
      <dsp:spPr>
        <a:xfrm rot="5236132">
          <a:off x="4520355" y="4324107"/>
          <a:ext cx="446652" cy="591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>
        <a:off x="4584161" y="4375583"/>
        <a:ext cx="312656" cy="355196"/>
      </dsp:txXfrm>
    </dsp:sp>
    <dsp:sp modelId="{E7F31B84-CC2F-489B-A518-43A704527DDB}">
      <dsp:nvSpPr>
        <dsp:cNvPr id="0" name=""/>
        <dsp:cNvSpPr/>
      </dsp:nvSpPr>
      <dsp:spPr>
        <a:xfrm>
          <a:off x="2491094" y="5053518"/>
          <a:ext cx="4621476" cy="157121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Перечень ЛНА и др. документов 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подлежащих изменению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67893" y="5283617"/>
        <a:ext cx="3267878" cy="1111019"/>
      </dsp:txXfrm>
    </dsp:sp>
    <dsp:sp modelId="{BD13B266-E625-457F-A962-9E73BC1A2E81}">
      <dsp:nvSpPr>
        <dsp:cNvPr id="0" name=""/>
        <dsp:cNvSpPr/>
      </dsp:nvSpPr>
      <dsp:spPr>
        <a:xfrm rot="10792575">
          <a:off x="3391609" y="3048721"/>
          <a:ext cx="297181" cy="5919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500" kern="1200"/>
        </a:p>
      </dsp:txBody>
      <dsp:txXfrm rot="10800000">
        <a:off x="3480763" y="3167023"/>
        <a:ext cx="208027" cy="355196"/>
      </dsp:txXfrm>
    </dsp:sp>
    <dsp:sp modelId="{3286D27C-2938-4563-B66A-80BF8190BC80}">
      <dsp:nvSpPr>
        <dsp:cNvPr id="0" name=""/>
        <dsp:cNvSpPr/>
      </dsp:nvSpPr>
      <dsp:spPr>
        <a:xfrm>
          <a:off x="114832" y="2075631"/>
          <a:ext cx="3136602" cy="254619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Потребность в ПО или ДПО</a:t>
          </a:r>
          <a:endParaRPr lang="ru-RU" sz="2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74177" y="2448512"/>
        <a:ext cx="2217912" cy="18004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63D3B72B-640C-4688-A44C-E1DC6EC357A1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6"/>
            <a:ext cx="2984870" cy="501015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7F96803-7AB3-4CAC-9760-6EBD8B963B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2650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96803-7AB3-4CAC-9760-6EBD8B963B06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5053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96803-7AB3-4CAC-9760-6EBD8B963B06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7072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8509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848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303806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051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453363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7233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88673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10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197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4938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1839339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640103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2428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6957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29802144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124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340B3-DF22-4483-B097-629C4890A758}" type="datetimeFigureOut">
              <a:rPr lang="ru-RU" smtClean="0"/>
              <a:pPr/>
              <a:t>30.08.2020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CC8EFED-8065-47F7-AEC9-5C5C45BC03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9629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  <p:sldLayoutId id="2147484180" r:id="rId12"/>
    <p:sldLayoutId id="2147484181" r:id="rId13"/>
    <p:sldLayoutId id="2147484182" r:id="rId14"/>
    <p:sldLayoutId id="2147484183" r:id="rId15"/>
    <p:sldLayoutId id="21474841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1285860"/>
            <a:ext cx="1428760" cy="100993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1472" y="214290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Bookman Old Style" pitchFamily="18" charset="0"/>
                <a:cs typeface="Times New Roman" pitchFamily="18" charset="0"/>
              </a:rPr>
              <a:t>Министерство образования и науки Чеченской Республики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57224" y="2500307"/>
            <a:ext cx="778674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Департамент по контролю (надзору) в сфере образования </a:t>
            </a:r>
            <a:r>
              <a:rPr lang="ru-RU" sz="2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85786" y="3177415"/>
            <a:ext cx="792961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«Применение профессиональных стандартов в деятельности образовательных организаций»</a:t>
            </a:r>
            <a: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b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solidFill>
                <a:srgbClr val="464646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2400" b="1" dirty="0" smtClean="0">
                <a:solidFill>
                  <a:srgbClr val="464646"/>
                </a:solidFill>
                <a:latin typeface="Times New Roman" pitchFamily="18" charset="0"/>
                <a:cs typeface="Times New Roman" pitchFamily="18" charset="0"/>
              </a:rPr>
              <a:t>       2020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75656" y="620687"/>
            <a:ext cx="7416824" cy="850061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к квалификации по должности «Педагог-психолог»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611560" y="1861212"/>
            <a:ext cx="3269539" cy="375100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 образование или среднее профессиональное образование по направлению подготовки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предъявления требований к стажу работы либо высшее профессиональное образование или среднее профессиональное образование и дополнительное профессиональное образование по направлению подготовки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«Педагогика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психология»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предъявления требований к стажу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292080" y="1861212"/>
            <a:ext cx="3197093" cy="376739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по профильным направлениям</a:t>
            </a:r>
          </a:p>
        </p:txBody>
      </p:sp>
      <p:pic>
        <p:nvPicPr>
          <p:cNvPr id="9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5639" y="6019072"/>
            <a:ext cx="1087855" cy="838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7145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130752" cy="8640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к квалификации по должности «Педагог дополнительного образования»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683568" y="1412776"/>
            <a:ext cx="3384376" cy="525658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 образование или среднее профессиональное образование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области, соответствующей профилю кружка, секции, студии, клубного и иного детского объединения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предъявления требований к стажу работы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</a:p>
          <a:p>
            <a:pPr algn="ctr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 или среднее профессиональное образование и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профессиональное образование по направлению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педагогика»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предъявления требований к стажу работы.</a:t>
            </a:r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5004048" y="1412777"/>
            <a:ext cx="3600400" cy="525658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или среднее профессиональное образование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укрупненных групп направлений подготовки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высшего образования и специальностей среднего профессионального образования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педагогические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науки»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</a:p>
          <a:p>
            <a:pPr marL="0" indent="0" algn="ctr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либо среднее профессиональное образование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иного направления подготовки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и специальностей среднего профессионального образования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условии его соответствия дополнительным общеразвивающим программам, дополнительным предпрофессиональным программам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реализуемым организацией, осуществляющей образовательную деятельность,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получение при необходимости после трудоустройства дополнительного профессионального образования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подготовки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педагогические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науки»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37262" y="6019072"/>
            <a:ext cx="1087855" cy="838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061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835695" y="404664"/>
            <a:ext cx="7298411" cy="12843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к квалификации по должности «Социальный педагог»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539552" y="1484784"/>
            <a:ext cx="3528392" cy="511256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 образование или среднее профессиональное образование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направлениям подготовки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педагогика», «Социальная педагогика»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предъявления требований к стажу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860032" y="1484784"/>
            <a:ext cx="3816424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или среднее профессиональное образование </a:t>
            </a:r>
            <a:r>
              <a:rPr lang="ru-RU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укрупненных групп направлений подготовки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высшего образования и специальностей среднего профессионального образования "Образование и педагогические науки"</a:t>
            </a:r>
          </a:p>
          <a:p>
            <a:pPr marL="0" indent="0" algn="ctr">
              <a:buNone/>
            </a:pPr>
            <a:r>
              <a:rPr lang="ru-RU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</a:p>
          <a:p>
            <a:pPr marL="0" indent="0" algn="ctr">
              <a:buNone/>
            </a:pP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или среднее профессиональное образование и дополнительное профессиональное образование </a:t>
            </a:r>
            <a:r>
              <a:rPr lang="ru-RU" sz="15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профессиональной деятельности </a:t>
            </a:r>
            <a:r>
              <a:rPr lang="ru-RU" sz="1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организации, осуществляющей образовательную деятельность, в том числе с получением его после трудоустройства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6252" y="6001506"/>
            <a:ext cx="1087855" cy="838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9395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331640" y="404664"/>
            <a:ext cx="7157533" cy="7920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к квалификации по должности «Педагог-библиотекарь»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683568" y="1412776"/>
            <a:ext cx="3197531" cy="3767397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профессиональное (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педагогическое, библиотечное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образование без предъявления требований к стажу работы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half" idx="2"/>
          </p:nvPr>
        </p:nvSpPr>
        <p:spPr>
          <a:xfrm>
            <a:off x="5292080" y="1412775"/>
            <a:ext cx="3197093" cy="46207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или среднее профессиональное образование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укрупненных групп направлений подготовки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и специальностей среднего профессионального образования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педагогические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науки»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или среднее профессиональное образование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дополнительное профессиональное образование по направлению профессиональной деятельности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организации, осуществляющей образовательную деятельность, в том числе с получением его после трудоустройства</a:t>
            </a:r>
          </a:p>
        </p:txBody>
      </p:sp>
      <p:pic>
        <p:nvPicPr>
          <p:cNvPr id="8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6033516"/>
            <a:ext cx="1053601" cy="8125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99725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692696"/>
            <a:ext cx="73448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Укрупненные группы направлений подготовки высшего образования и специальности среднего профессионального образования «Образование и педагогические науки»</a:t>
            </a:r>
            <a:endParaRPr lang="ru-RU" sz="2800" dirty="0"/>
          </a:p>
        </p:txBody>
      </p:sp>
      <p:pic>
        <p:nvPicPr>
          <p:cNvPr id="5" name="Picture 2" descr="C:\Users\Тимур\Desktop\logo (1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4869160"/>
            <a:ext cx="2176341" cy="15375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37643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3561" y="352344"/>
            <a:ext cx="8967486" cy="5589056"/>
          </a:xfrm>
        </p:spPr>
        <p:txBody>
          <a:bodyPr/>
          <a:lstStyle/>
          <a:p>
            <a:pPr marL="0" indent="0" algn="ctr" fontAlgn="base">
              <a:buNone/>
            </a:pPr>
            <a:r>
              <a:rPr lang="ru-RU" b="1" dirty="0" smtClean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</a:p>
          <a:p>
            <a:pPr marL="0" indent="0" algn="ctr" fontAlgn="base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</a:p>
          <a:p>
            <a:pPr marL="0" indent="0" algn="ctr" fontAlgn="base">
              <a:buNone/>
            </a:pPr>
            <a: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12 сентября 2013 года N 1061</a:t>
            </a:r>
            <a:br>
              <a:rPr lang="ru-RU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перечней специальностей и направлений подготовки высшего образования</a:t>
            </a:r>
          </a:p>
          <a:p>
            <a:pPr marL="0" indent="0" algn="ctr" fontAlgn="base">
              <a:buNone/>
            </a:pPr>
            <a:endParaRPr lang="ru-RU" sz="1400" b="1" dirty="0">
              <a:solidFill>
                <a:srgbClr val="3C3C3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10726340"/>
              </p:ext>
            </p:extLst>
          </p:nvPr>
        </p:nvGraphicFramePr>
        <p:xfrm>
          <a:off x="197256" y="1687930"/>
          <a:ext cx="8933802" cy="1310640"/>
        </p:xfrm>
        <a:graphic>
          <a:graphicData uri="http://schemas.openxmlformats.org/drawingml/2006/table">
            <a:tbl>
              <a:tblPr/>
              <a:tblGrid>
                <a:gridCol w="2358520">
                  <a:extLst>
                    <a:ext uri="{9D8B030D-6E8A-4147-A177-3AD203B41FA5}">
                      <a16:colId xmlns="" xmlns:a16="http://schemas.microsoft.com/office/drawing/2014/main" val="2399812359"/>
                    </a:ext>
                  </a:extLst>
                </a:gridCol>
                <a:gridCol w="4248472">
                  <a:extLst>
                    <a:ext uri="{9D8B030D-6E8A-4147-A177-3AD203B41FA5}">
                      <a16:colId xmlns="" xmlns:a16="http://schemas.microsoft.com/office/drawing/2014/main" val="3178811721"/>
                    </a:ext>
                  </a:extLst>
                </a:gridCol>
                <a:gridCol w="2326810">
                  <a:extLst>
                    <a:ext uri="{9D8B030D-6E8A-4147-A177-3AD203B41FA5}">
                      <a16:colId xmlns="" xmlns:a16="http://schemas.microsoft.com/office/drawing/2014/main" val="900425108"/>
                    </a:ext>
                  </a:extLst>
                </a:gridCol>
              </a:tblGrid>
              <a:tr h="131153">
                <a:tc>
                  <a:txBody>
                    <a:bodyPr/>
                    <a:lstStyle/>
                    <a:p>
                      <a:pPr fontAlgn="t"/>
                      <a:endParaRPr lang="ru-RU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>
                        <a:effectLst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4107913369"/>
                  </a:ext>
                </a:extLst>
              </a:tr>
              <a:tr h="918932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укрупненных групп направлений подготовки.</a:t>
                      </a:r>
                      <a:br>
                        <a:rPr lang="ru-RU" sz="1400" b="1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направлений подготовки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укрупненных групп направлений подготовки.</a:t>
                      </a:r>
                      <a:br>
                        <a:rPr lang="ru-RU" sz="1400" b="1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направлений подготовки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</a:t>
                      </a:r>
                      <a:endParaRPr lang="ru-RU" sz="1400" b="1" dirty="0">
                        <a:solidFill>
                          <a:srgbClr val="2D2D2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515867646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70723" y="1666350"/>
            <a:ext cx="89844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направлений подготовки высшего образования - </a:t>
            </a:r>
            <a:r>
              <a:rPr kumimoji="0" lang="ru-RU" altLang="ru-RU" b="1" i="0" u="none" strike="noStrike" cap="none" normalizeH="0" baseline="0" dirty="0" err="1" smtClean="0">
                <a:ln>
                  <a:noFill/>
                </a:ln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бакалавриата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rgbClr val="3C3C3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    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424" y="6255638"/>
            <a:ext cx="765569" cy="590389"/>
          </a:xfrm>
          <a:prstGeom prst="rect">
            <a:avLst/>
          </a:prstGeom>
          <a:noFill/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8667483"/>
              </p:ext>
            </p:extLst>
          </p:nvPr>
        </p:nvGraphicFramePr>
        <p:xfrm>
          <a:off x="197059" y="2998570"/>
          <a:ext cx="8928993" cy="365760"/>
        </p:xfrm>
        <a:graphic>
          <a:graphicData uri="http://schemas.openxmlformats.org/drawingml/2006/table">
            <a:tbl>
              <a:tblPr/>
              <a:tblGrid>
                <a:gridCol w="8928993">
                  <a:extLst>
                    <a:ext uri="{9D8B030D-6E8A-4147-A177-3AD203B41FA5}">
                      <a16:colId xmlns="" xmlns:a16="http://schemas.microsoft.com/office/drawing/2014/main" val="1723981893"/>
                    </a:ext>
                  </a:extLst>
                </a:gridCol>
              </a:tblGrid>
              <a:tr h="36471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ПЕДАГОГИЧЕСКИЕ НАУКИ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96649283"/>
                  </a:ext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8290564"/>
              </p:ext>
            </p:extLst>
          </p:nvPr>
        </p:nvGraphicFramePr>
        <p:xfrm>
          <a:off x="192054" y="3373349"/>
          <a:ext cx="8928993" cy="31559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8520">
                  <a:extLst>
                    <a:ext uri="{9D8B030D-6E8A-4147-A177-3AD203B41FA5}">
                      <a16:colId xmlns="" xmlns:a16="http://schemas.microsoft.com/office/drawing/2014/main" val="2587806087"/>
                    </a:ext>
                  </a:extLst>
                </a:gridCol>
                <a:gridCol w="4248472">
                  <a:extLst>
                    <a:ext uri="{9D8B030D-6E8A-4147-A177-3AD203B41FA5}">
                      <a16:colId xmlns="" xmlns:a16="http://schemas.microsoft.com/office/drawing/2014/main" val="3413539646"/>
                    </a:ext>
                  </a:extLst>
                </a:gridCol>
                <a:gridCol w="2322001">
                  <a:extLst>
                    <a:ext uri="{9D8B030D-6E8A-4147-A177-3AD203B41FA5}">
                      <a16:colId xmlns="" xmlns:a16="http://schemas.microsoft.com/office/drawing/2014/main" val="1596459623"/>
                    </a:ext>
                  </a:extLst>
                </a:gridCol>
              </a:tblGrid>
              <a:tr h="50104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44.00.00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 И ПЕДАГОГИЧЕСКИЕ НАУКИ</a:t>
                      </a:r>
                      <a:endParaRPr lang="ru-RU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940257257"/>
                  </a:ext>
                </a:extLst>
              </a:tr>
              <a:tr h="5309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44.03.01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10654007"/>
                  </a:ext>
                </a:extLst>
              </a:tr>
              <a:tr h="5309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Психолого-педагогическое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400588662"/>
                  </a:ext>
                </a:extLst>
              </a:tr>
              <a:tr h="5309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44.03.03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Специальное (дефектологическое)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39224922"/>
                  </a:ext>
                </a:extLst>
              </a:tr>
              <a:tr h="5309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обучение (по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отраслям)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486921767"/>
                  </a:ext>
                </a:extLst>
              </a:tr>
              <a:tr h="5309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44.03.05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образование (с двумя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профилями подготовки)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Бакалавр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36085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3351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507" y="167568"/>
            <a:ext cx="8964488" cy="692696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b="1" dirty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направлений подготовки высшего </a:t>
            </a:r>
            <a:r>
              <a:rPr lang="ru-RU" altLang="ru-RU" sz="1400" b="1" dirty="0" smtClean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altLang="ru-RU" sz="1800" b="1" dirty="0" smtClean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магистратуры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7748801"/>
              </p:ext>
            </p:extLst>
          </p:nvPr>
        </p:nvGraphicFramePr>
        <p:xfrm>
          <a:off x="189507" y="836712"/>
          <a:ext cx="8964489" cy="1027175"/>
        </p:xfrm>
        <a:graphic>
          <a:graphicData uri="http://schemas.openxmlformats.org/drawingml/2006/table">
            <a:tbl>
              <a:tblPr/>
              <a:tblGrid>
                <a:gridCol w="2288101">
                  <a:extLst>
                    <a:ext uri="{9D8B030D-6E8A-4147-A177-3AD203B41FA5}">
                      <a16:colId xmlns="" xmlns:a16="http://schemas.microsoft.com/office/drawing/2014/main" val="1141276670"/>
                    </a:ext>
                  </a:extLst>
                </a:gridCol>
                <a:gridCol w="4336635">
                  <a:extLst>
                    <a:ext uri="{9D8B030D-6E8A-4147-A177-3AD203B41FA5}">
                      <a16:colId xmlns="" xmlns:a16="http://schemas.microsoft.com/office/drawing/2014/main" val="1245112407"/>
                    </a:ext>
                  </a:extLst>
                </a:gridCol>
                <a:gridCol w="2339753">
                  <a:extLst>
                    <a:ext uri="{9D8B030D-6E8A-4147-A177-3AD203B41FA5}">
                      <a16:colId xmlns="" xmlns:a16="http://schemas.microsoft.com/office/drawing/2014/main" val="2519754799"/>
                    </a:ext>
                  </a:extLst>
                </a:gridCol>
              </a:tblGrid>
              <a:tr h="1027175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укрупненных групп направлений подготовки.</a:t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направлений подготовки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укрупненных групп направлений подготовки.</a:t>
                      </a:r>
                      <a:b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направлений подготовки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558230146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16518388"/>
              </p:ext>
            </p:extLst>
          </p:nvPr>
        </p:nvGraphicFramePr>
        <p:xfrm>
          <a:off x="189507" y="1863887"/>
          <a:ext cx="8964489" cy="365760"/>
        </p:xfrm>
        <a:graphic>
          <a:graphicData uri="http://schemas.openxmlformats.org/drawingml/2006/table">
            <a:tbl>
              <a:tblPr/>
              <a:tblGrid>
                <a:gridCol w="8964489">
                  <a:extLst>
                    <a:ext uri="{9D8B030D-6E8A-4147-A177-3AD203B41FA5}">
                      <a16:colId xmlns="" xmlns:a16="http://schemas.microsoft.com/office/drawing/2014/main" val="2672503324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r>
                        <a:rPr lang="ru-RU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ПЕДАГОГИЧЕСКИЕ НАУКИ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33139806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86720519"/>
              </p:ext>
            </p:extLst>
          </p:nvPr>
        </p:nvGraphicFramePr>
        <p:xfrm>
          <a:off x="189507" y="2246900"/>
          <a:ext cx="8964486" cy="2570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5">
                  <a:extLst>
                    <a:ext uri="{9D8B030D-6E8A-4147-A177-3AD203B41FA5}">
                      <a16:colId xmlns="" xmlns:a16="http://schemas.microsoft.com/office/drawing/2014/main" val="2607131409"/>
                    </a:ext>
                  </a:extLst>
                </a:gridCol>
                <a:gridCol w="4320480">
                  <a:extLst>
                    <a:ext uri="{9D8B030D-6E8A-4147-A177-3AD203B41FA5}">
                      <a16:colId xmlns="" xmlns:a16="http://schemas.microsoft.com/office/drawing/2014/main" val="3399189413"/>
                    </a:ext>
                  </a:extLst>
                </a:gridCol>
                <a:gridCol w="2339751">
                  <a:extLst>
                    <a:ext uri="{9D8B030D-6E8A-4147-A177-3AD203B41FA5}">
                      <a16:colId xmlns="" xmlns:a16="http://schemas.microsoft.com/office/drawing/2014/main" val="3176842778"/>
                    </a:ext>
                  </a:extLst>
                </a:gridCol>
              </a:tblGrid>
              <a:tr h="49833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44.00.00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ПЕДАГОГИЧЕСКИЕ НАУКИ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38351875"/>
                  </a:ext>
                </a:extLst>
              </a:tr>
              <a:tr h="4129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44.04.01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Педагогическое образование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6095089"/>
                  </a:ext>
                </a:extLst>
              </a:tr>
              <a:tr h="4129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44.04.02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Психолого-педагогическое образование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947471363"/>
                  </a:ext>
                </a:extLst>
              </a:tr>
              <a:tr h="4129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44.04.03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Специальное (дефектологическое) 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79046579"/>
                  </a:ext>
                </a:extLst>
              </a:tr>
              <a:tr h="41290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44.04.04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обучение (по отраслям)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Магистр</a:t>
                      </a: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9147451"/>
                  </a:ext>
                </a:extLst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80908610"/>
              </p:ext>
            </p:extLst>
          </p:nvPr>
        </p:nvGraphicFramePr>
        <p:xfrm>
          <a:off x="181302" y="4833885"/>
          <a:ext cx="8954219" cy="405441"/>
        </p:xfrm>
        <a:graphic>
          <a:graphicData uri="http://schemas.openxmlformats.org/drawingml/2006/table">
            <a:tbl>
              <a:tblPr/>
              <a:tblGrid>
                <a:gridCol w="8954219">
                  <a:extLst>
                    <a:ext uri="{9D8B030D-6E8A-4147-A177-3AD203B41FA5}">
                      <a16:colId xmlns="" xmlns:a16="http://schemas.microsoft.com/office/drawing/2014/main" val="1099449153"/>
                    </a:ext>
                  </a:extLst>
                </a:gridCol>
              </a:tblGrid>
              <a:tr h="40544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</a:t>
                      </a:r>
                      <a:r>
                        <a:rPr lang="ru-RU" sz="14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специальностей высшего образования - </a:t>
                      </a:r>
                      <a:r>
                        <a:rPr lang="ru-RU" sz="18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специалитета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544507959"/>
                  </a:ext>
                </a:extLst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09921409"/>
              </p:ext>
            </p:extLst>
          </p:nvPr>
        </p:nvGraphicFramePr>
        <p:xfrm>
          <a:off x="171322" y="5247953"/>
          <a:ext cx="8982671" cy="1045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3386">
                  <a:extLst>
                    <a:ext uri="{9D8B030D-6E8A-4147-A177-3AD203B41FA5}">
                      <a16:colId xmlns="" xmlns:a16="http://schemas.microsoft.com/office/drawing/2014/main" val="904481213"/>
                    </a:ext>
                  </a:extLst>
                </a:gridCol>
                <a:gridCol w="4338174">
                  <a:extLst>
                    <a:ext uri="{9D8B030D-6E8A-4147-A177-3AD203B41FA5}">
                      <a16:colId xmlns="" xmlns:a16="http://schemas.microsoft.com/office/drawing/2014/main" val="932785205"/>
                    </a:ext>
                  </a:extLst>
                </a:gridCol>
                <a:gridCol w="2341111">
                  <a:extLst>
                    <a:ext uri="{9D8B030D-6E8A-4147-A177-3AD203B41FA5}">
                      <a16:colId xmlns="" xmlns:a16="http://schemas.microsoft.com/office/drawing/2014/main" val="4138246865"/>
                    </a:ext>
                  </a:extLst>
                </a:gridCol>
              </a:tblGrid>
              <a:tr h="52780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44.00.00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ПЕДАГОГИЧЕСКИЕ НАУКИ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4742333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44.05.01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 и психология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девиантного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поведения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педагог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92091116"/>
                  </a:ext>
                </a:extLst>
              </a:tr>
            </a:tbl>
          </a:graphicData>
        </a:graphic>
      </p:graphicFrame>
      <p:pic>
        <p:nvPicPr>
          <p:cNvPr id="16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311170"/>
            <a:ext cx="693561" cy="5348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5615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879" y="379485"/>
            <a:ext cx="8963121" cy="1628801"/>
          </a:xfrm>
        </p:spPr>
        <p:txBody>
          <a:bodyPr>
            <a:normAutofit fontScale="90000"/>
          </a:bodyPr>
          <a:lstStyle/>
          <a:p>
            <a:pPr marL="0" indent="0" algn="ctr" fontAlgn="base"/>
            <a:r>
              <a:rPr lang="ru-RU" sz="2000" b="1" dirty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образования и науки Российской Федерации</a:t>
            </a:r>
            <a:br>
              <a:rPr lang="ru-RU" sz="2000" b="1" dirty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</a:t>
            </a:r>
            <a:b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29 октября 2013 года N 1199</a:t>
            </a:r>
            <a:br>
              <a:rPr lang="ru-RU" sz="2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перечней профессий и специальностей среднего профессионального </a:t>
            </a:r>
            <a:r>
              <a:rPr lang="ru-RU" sz="1800" b="1" dirty="0" smtClean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ru-RU" sz="1600" b="1" dirty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3C3C3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специальностей среднего профессионального образования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75892226"/>
              </p:ext>
            </p:extLst>
          </p:nvPr>
        </p:nvGraphicFramePr>
        <p:xfrm>
          <a:off x="180879" y="2041563"/>
          <a:ext cx="8973114" cy="392953"/>
        </p:xfrm>
        <a:graphic>
          <a:graphicData uri="http://schemas.openxmlformats.org/drawingml/2006/table">
            <a:tbl>
              <a:tblPr/>
              <a:tblGrid>
                <a:gridCol w="8973114">
                  <a:extLst>
                    <a:ext uri="{9D8B030D-6E8A-4147-A177-3AD203B41FA5}">
                      <a16:colId xmlns="" xmlns:a16="http://schemas.microsoft.com/office/drawing/2014/main" val="815776396"/>
                    </a:ext>
                  </a:extLst>
                </a:gridCol>
              </a:tblGrid>
              <a:tr h="39295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ПЕДАГОГИЧЕСКИЕ НАУКИ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824724959"/>
                  </a:ext>
                </a:extLst>
              </a:tr>
            </a:tbl>
          </a:graphicData>
        </a:graphic>
      </p:graphicFrame>
      <p:pic>
        <p:nvPicPr>
          <p:cNvPr id="4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0432" y="6311170"/>
            <a:ext cx="693561" cy="534858"/>
          </a:xfrm>
          <a:prstGeom prst="rect">
            <a:avLst/>
          </a:prstGeom>
          <a:noFill/>
        </p:spPr>
      </p:pic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80710433"/>
              </p:ext>
            </p:extLst>
          </p:nvPr>
        </p:nvGraphicFramePr>
        <p:xfrm>
          <a:off x="180879" y="2434517"/>
          <a:ext cx="8973114" cy="778460"/>
        </p:xfrm>
        <a:graphic>
          <a:graphicData uri="http://schemas.openxmlformats.org/drawingml/2006/table">
            <a:tbl>
              <a:tblPr/>
              <a:tblGrid>
                <a:gridCol w="2302889">
                  <a:extLst>
                    <a:ext uri="{9D8B030D-6E8A-4147-A177-3AD203B41FA5}">
                      <a16:colId xmlns="" xmlns:a16="http://schemas.microsoft.com/office/drawing/2014/main" val="2123789310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2106491635"/>
                    </a:ext>
                  </a:extLst>
                </a:gridCol>
                <a:gridCol w="2781793">
                  <a:extLst>
                    <a:ext uri="{9D8B030D-6E8A-4147-A177-3AD203B41FA5}">
                      <a16:colId xmlns="" xmlns:a16="http://schemas.microsoft.com/office/drawing/2014/main" val="1355926079"/>
                    </a:ext>
                  </a:extLst>
                </a:gridCol>
              </a:tblGrid>
              <a:tr h="778460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укрупненных групп</a:t>
                      </a:r>
                    </a:p>
                    <a:p>
                      <a:pPr algn="ctr" fontAlgn="base"/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специальностей.</a:t>
                      </a:r>
                    </a:p>
                    <a:p>
                      <a:pPr algn="ctr" fontAlgn="base"/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Коды специальностей</a:t>
                      </a:r>
                      <a:endParaRPr lang="ru-RU" sz="1400" b="1" dirty="0">
                        <a:solidFill>
                          <a:srgbClr val="2D2D2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укрупненных групп</a:t>
                      </a:r>
                    </a:p>
                    <a:p>
                      <a:pPr algn="ctr" fontAlgn="base"/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специальностей.</a:t>
                      </a:r>
                    </a:p>
                    <a:p>
                      <a:pPr algn="ctr" fontAlgn="base"/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Наименования специальностей</a:t>
                      </a:r>
                      <a:endParaRPr lang="ru-RU" sz="1400" b="1" dirty="0">
                        <a:solidFill>
                          <a:srgbClr val="2D2D2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Квалификация(</a:t>
                      </a:r>
                      <a:r>
                        <a:rPr lang="ru-RU" sz="1400" b="1" dirty="0" err="1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ии</a:t>
                      </a:r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специалиста</a:t>
                      </a:r>
                    </a:p>
                    <a:p>
                      <a:pPr algn="ctr" fontAlgn="base"/>
                      <a:r>
                        <a:rPr lang="ru-RU" sz="1400" b="1" dirty="0" smtClean="0">
                          <a:solidFill>
                            <a:srgbClr val="2D2D2D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среднего звена</a:t>
                      </a:r>
                      <a:endParaRPr lang="ru-RU" sz="1400" b="1" dirty="0">
                        <a:solidFill>
                          <a:srgbClr val="2D2D2D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83237973"/>
                  </a:ext>
                </a:extLst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48689736"/>
              </p:ext>
            </p:extLst>
          </p:nvPr>
        </p:nvGraphicFramePr>
        <p:xfrm>
          <a:off x="180880" y="3212977"/>
          <a:ext cx="8973114" cy="3704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2888">
                  <a:extLst>
                    <a:ext uri="{9D8B030D-6E8A-4147-A177-3AD203B41FA5}">
                      <a16:colId xmlns="" xmlns:a16="http://schemas.microsoft.com/office/drawing/2014/main" val="889807560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466226580"/>
                    </a:ext>
                  </a:extLst>
                </a:gridCol>
                <a:gridCol w="2781794">
                  <a:extLst>
                    <a:ext uri="{9D8B030D-6E8A-4147-A177-3AD203B41FA5}">
                      <a16:colId xmlns="" xmlns:a16="http://schemas.microsoft.com/office/drawing/2014/main" val="1892363099"/>
                    </a:ext>
                  </a:extLst>
                </a:gridCol>
              </a:tblGrid>
              <a:tr h="59016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44.00.00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ОБРАЗОВАНИЕ И ПЕДАГОГИЧЕСКИЕ НАУКИ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979484707"/>
                  </a:ext>
                </a:extLst>
              </a:tr>
              <a:tr h="51900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49947162"/>
                  </a:ext>
                </a:extLst>
              </a:tr>
              <a:tr h="51900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44.02.02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Преподавание в начальных классах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начальных классов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221673460"/>
                  </a:ext>
                </a:extLst>
              </a:tr>
              <a:tr h="51900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44.02.03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 дополнительного образования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дополнительного образования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557679158"/>
                  </a:ext>
                </a:extLst>
              </a:tr>
              <a:tr h="51900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44.02.04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Специальное дошкольное образование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 (детей с отклонениями в развитии)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12550350"/>
                  </a:ext>
                </a:extLst>
              </a:tr>
              <a:tr h="51900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Коррекционная педагогика в начальном образовании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начальных классов и начальных классов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КиКРО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310770469"/>
                  </a:ext>
                </a:extLst>
              </a:tr>
              <a:tr h="519007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44.02.06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обучение (по отраслям)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производственного обучения 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788616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3314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395536" y="1484784"/>
            <a:ext cx="7834064" cy="45223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руководствоваться следующими приказами Министерства образования и науки РФ:</a:t>
            </a:r>
          </a:p>
          <a:p>
            <a:pPr>
              <a:buNone/>
            </a:pP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18 ноября 2013 года № 1245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части высшего образования)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1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5 июня 2014 года № 632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 части среднего профессионального образования)</a:t>
            </a:r>
          </a:p>
          <a:p>
            <a:pPr>
              <a:buFont typeface="Wingdings" panose="05000000000000000000" pitchFamily="2" charset="2"/>
              <a:buChar char="v"/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содержат таблицы (перечни) соответствия новых и прежних перечней профессий, специальностей и направлений подготовки. </a:t>
            </a:r>
          </a:p>
          <a:p>
            <a:pPr marL="0" indent="0">
              <a:buNone/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данных таблиц позволяет установить, соответствуют ли специальность и направление подготовки, указанные в дипломе об образовании работника, укрупненным группам направлений подготовки высшего образования и специальностей среднего профессионального образования «Образование и педагогические науки».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40621" y="6007100"/>
            <a:ext cx="1103379" cy="8509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632848" cy="79208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полученного образования требованиям профессиональных стандартов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470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0" y="1481138"/>
            <a:ext cx="8229600" cy="452596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9221" y="6007101"/>
            <a:ext cx="1103379" cy="8509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764704"/>
            <a:ext cx="6579510" cy="27363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обязательны для применения образовательными организациями в части содержащихся в них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к квалификации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необходимой работнику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781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0"/>
            <a:ext cx="6589199" cy="128089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280890"/>
            <a:ext cx="8308705" cy="48278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Какими нормативными правовыми актами Российской Федерации следует руководствоваться при применении профессиональных стандартов?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 список профессиональных стандартов, подлежащих применению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общего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изменилось в требованиях к квалификации педагогических работников в связи с переходом на профессиональные стандарты?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проверяют контрольно-надзорные органы в сфере образования с 01 января 2020 года?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endParaRPr lang="ru-RU" sz="2400" b="1" dirty="0" smtClean="0"/>
          </a:p>
        </p:txBody>
      </p:sp>
      <p:pic>
        <p:nvPicPr>
          <p:cNvPr id="4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4689" y="6108725"/>
            <a:ext cx="971600" cy="749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526128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539552" y="1302941"/>
            <a:ext cx="8229600" cy="4525962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Формирование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внедрении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организации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 Формирование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группы </a:t>
            </a:r>
            <a:endParaRPr lang="ru-RU" sz="24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Составление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организации  применения профессиональных стандартов в организации 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4. Определение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перечня локальных актов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в которые вносятся изменения 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5. Определение потребности в профессиональном </a:t>
            </a:r>
            <a:r>
              <a:rPr lang="ru-RU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профессиональном обучении (или) дополнительном  профессиональном образовании работников </a:t>
            </a:r>
          </a:p>
        </p:txBody>
      </p:sp>
      <p:pic>
        <p:nvPicPr>
          <p:cNvPr id="8" name="Picture 2" descr="C:\Users\Тимур\Desktop\logo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0621" y="6007100"/>
            <a:ext cx="1103379" cy="8509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332657"/>
            <a:ext cx="7058744" cy="79208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проверяют контрольно-надзорные органы в сфере образования с 01 января 2020 года?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08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7800212"/>
              </p:ext>
            </p:extLst>
          </p:nvPr>
        </p:nvGraphicFramePr>
        <p:xfrm>
          <a:off x="179512" y="620688"/>
          <a:ext cx="8964488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2652"/>
            <a:ext cx="8964487" cy="56803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</a:t>
            </a:r>
            <a:r>
              <a:rPr lang="ru-RU" sz="1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приложений к приказу </a:t>
            </a:r>
            <a:r>
              <a:rPr lang="ru-RU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внедрении профессиональных стандартов могут быть оформлены:</a:t>
            </a:r>
          </a:p>
        </p:txBody>
      </p:sp>
      <p:pic>
        <p:nvPicPr>
          <p:cNvPr id="7" name="Picture 2" descr="C:\Users\Тимур\Desktop\logo (1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69221" y="6007101"/>
            <a:ext cx="1103379" cy="8509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34276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179512" y="1412776"/>
            <a:ext cx="8964488" cy="459432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Список профессиональных стандартов, подлежащих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применению;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Сведения о потребности в профессиональном образовании, профессиональном обучении (или) дополнительном профессиональном образовании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Этапы применения профессиональных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Перечень локальных нормативных актов и других документов организаций, подлежащих изменению с учетом положений профессиональных стандартов. </a:t>
            </a:r>
          </a:p>
          <a:p>
            <a:pPr algn="just">
              <a:buFont typeface="Wingdings" panose="05000000000000000000" pitchFamily="2" charset="2"/>
              <a:buChar char="v"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69221" y="6007101"/>
            <a:ext cx="1103379" cy="850900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596336" cy="648072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1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 должен содержать: </a:t>
            </a:r>
            <a: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54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51849006"/>
              </p:ext>
            </p:extLst>
          </p:nvPr>
        </p:nvGraphicFramePr>
        <p:xfrm>
          <a:off x="251520" y="116632"/>
          <a:ext cx="8892480" cy="6624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Тимур\Desktop\logo (1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40351" y="5770100"/>
            <a:ext cx="1403649" cy="1082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7812004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1" y="6108725"/>
            <a:ext cx="971600" cy="749275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130753" cy="93610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примеров шаблона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плана: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720531067"/>
              </p:ext>
            </p:extLst>
          </p:nvPr>
        </p:nvGraphicFramePr>
        <p:xfrm>
          <a:off x="179391" y="1628800"/>
          <a:ext cx="896461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188">
                  <a:extLst>
                    <a:ext uri="{9D8B030D-6E8A-4147-A177-3AD203B41FA5}">
                      <a16:colId xmlns="" xmlns:a16="http://schemas.microsoft.com/office/drawing/2014/main" val="3623744737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746908437"/>
                    </a:ext>
                  </a:extLst>
                </a:gridCol>
                <a:gridCol w="2232248">
                  <a:extLst>
                    <a:ext uri="{9D8B030D-6E8A-4147-A177-3AD203B41FA5}">
                      <a16:colId xmlns="" xmlns:a16="http://schemas.microsoft.com/office/drawing/2014/main" val="2551414759"/>
                    </a:ext>
                  </a:extLst>
                </a:gridCol>
                <a:gridCol w="1872208">
                  <a:extLst>
                    <a:ext uri="{9D8B030D-6E8A-4147-A177-3AD203B41FA5}">
                      <a16:colId xmlns="" xmlns:a16="http://schemas.microsoft.com/office/drawing/2014/main" val="2005138485"/>
                    </a:ext>
                  </a:extLst>
                </a:gridCol>
                <a:gridCol w="2051718">
                  <a:extLst>
                    <a:ext uri="{9D8B030D-6E8A-4147-A177-3AD203B41FA5}">
                      <a16:colId xmlns="" xmlns:a16="http://schemas.microsoft.com/office/drawing/2014/main" val="37340060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A9A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Список профессиональных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стандартов, подлежащих применению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A9A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 потребности в профессиональном образовании, профессиональном обучении и (или) дополнительном образовании работников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A9A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Этапы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применения профессиональных стандартов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A9A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локальных нормативных актов и других документов, подлежащих изменению в связи с учетом положений </a:t>
                      </a:r>
                      <a:r>
                        <a:rPr lang="ru-RU" baseline="0" dirty="0" err="1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профстандартов</a:t>
                      </a:r>
                      <a:r>
                        <a:rPr lang="ru-RU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подлежащих применению</a:t>
                      </a:r>
                      <a:endParaRPr lang="ru-RU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5A9A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05203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35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6595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1" y="5770100"/>
            <a:ext cx="1403649" cy="1082461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31640" y="0"/>
            <a:ext cx="7704856" cy="10527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Необходимо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руководствоваться следующими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задачами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28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79512" y="1196751"/>
            <a:ext cx="8964487" cy="56558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штатном расписании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должностей, которые должны соответствовать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профстандартам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сравнения настоящего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квалификации сотрудников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требованиями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сотрудников, чьи квалификационные характеристики не соответствуют данным требованиям.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 договоров и должностных инструкций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соответствие требованиям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если обнаружится несоответствие, то потребуется внесение изменений в эти документы.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соответствия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должностей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указаны в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профстандартах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четкой </a:t>
            </a: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даты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реализации каждого из пунктов графика внедрения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профстандартов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Font typeface="Wingdings" panose="05000000000000000000" pitchFamily="2" charset="2"/>
              <a:buChar char="v"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08570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177766"/>
            <a:ext cx="8172400" cy="853253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изменения кадровой документации: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5" name="Picture 2" descr="C:\Users\Тимур\Desktop\logo (1)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1" y="5770100"/>
            <a:ext cx="1403649" cy="108246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51520" y="1423490"/>
            <a:ext cx="2520280" cy="3456384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Меняем наименование должности и вносим изменения 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91978" y="1109089"/>
            <a:ext cx="4644518" cy="5020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Должностную инструкци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391978" y="1977842"/>
            <a:ext cx="4644518" cy="5146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 договор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364091" y="2800279"/>
            <a:ext cx="4644518" cy="52243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Трудовую книжку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391978" y="3677770"/>
            <a:ext cx="4644518" cy="5433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Личное дело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391978" y="4594482"/>
            <a:ext cx="4644518" cy="562710"/>
          </a:xfrm>
          <a:prstGeom prst="rect">
            <a:avLst/>
          </a:prstGeom>
          <a:solidFill>
            <a:srgbClr val="93E2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Штатное расписание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2771800" y="1423490"/>
            <a:ext cx="1512168" cy="17174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V="1">
            <a:off x="2789801" y="2235154"/>
            <a:ext cx="1494167" cy="9165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V="1">
            <a:off x="2807802" y="3024081"/>
            <a:ext cx="1476166" cy="1276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807802" y="3151682"/>
            <a:ext cx="1494167" cy="792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798801" y="3215221"/>
            <a:ext cx="1485167" cy="1660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62252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340768"/>
            <a:ext cx="8138865" cy="45704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все эти задачи при переходе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организации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профстандарты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были выполнены, необходимо все отобразить в </a:t>
            </a: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внедрению профессиональных стандартов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комиссии (рабочей группы) должны быть оформлены в соответствующих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протоколах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1" y="5770100"/>
            <a:ext cx="1403649" cy="108246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5913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91264" cy="5760640"/>
          </a:xfrm>
        </p:spPr>
        <p:txBody>
          <a:bodyPr>
            <a:noAutofit/>
          </a:bodyPr>
          <a:lstStyle/>
          <a:p>
            <a:pPr marL="0" indent="0" algn="ctr">
              <a:lnSpc>
                <a:spcPts val="10000"/>
              </a:lnSpc>
              <a:spcBef>
                <a:spcPts val="0"/>
              </a:spcBef>
              <a:buNone/>
            </a:pPr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>
              <a:buNone/>
            </a:pPr>
            <a:r>
              <a:rPr lang="ru-RU" sz="2800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Отдел по надзору в сфере образования департамента по контролю (надзору) в сфере образования Министерства образования и науки Чеченской Республики</a:t>
            </a:r>
          </a:p>
          <a:p>
            <a:pPr algn="ctr">
              <a:buNone/>
            </a:pPr>
            <a:endParaRPr lang="ru-RU" sz="3200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специалист-эксперт отдела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надзору в сфере образования </a:t>
            </a:r>
          </a:p>
          <a:p>
            <a:pPr algn="ctr"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М.М. Абдуллаева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10000"/>
              </a:lnSpc>
              <a:spcBef>
                <a:spcPts val="0"/>
              </a:spcBef>
              <a:buNone/>
            </a:pP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4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15240" y="5848064"/>
            <a:ext cx="1428760" cy="100993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7" cy="10527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 и требования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РФ от 28 октября 2013 г. N 966</a:t>
            </a:r>
            <a:b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лицензировании образовательной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956777" cy="566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Лицензионными требованиями к лицензиату при осуществлении образовательной деятельности являются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наличие в штате лицензиата или привлечение им на ином законном основании педагогических работников, имеющих профессиональное образование, обладающих соответствующей квалификацией, имеющих стаж работы, необходимый для осуществления образовательной деятельности по реализуемым образовательным программам, и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соответствующих требованиям статьи 46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образовании в Российской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Федерации»,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требованиям федеральных государственных образовательных стандартов, федеральным государственным требованиям и (или) образовательным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стандартам.</a:t>
            </a:r>
            <a:endParaRPr lang="ru-RU" sz="19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29 декабря 2012 г. N 273-ФЗ</a:t>
            </a:r>
          </a:p>
          <a:p>
            <a:pPr marL="0" indent="0" algn="ctr">
              <a:buNone/>
            </a:pP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"Об образовании в Российской 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</a:p>
          <a:p>
            <a:pPr marL="0" indent="0">
              <a:buNone/>
            </a:pP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46</a:t>
            </a:r>
          </a:p>
          <a:p>
            <a:pPr marL="0" indent="0"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занятие педагогической деятельностью имеют лица, имеющие среднее профессиональное или высшее образование и отвечающие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квалификационным требованиям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указанным в квалификационных справочниках,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(или)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профессиональным стандартам.</a:t>
            </a:r>
            <a:endParaRPr lang="ru-RU" sz="19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4689" y="6108725"/>
            <a:ext cx="971600" cy="749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59851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20688"/>
            <a:ext cx="8956777" cy="6237312"/>
          </a:xfrm>
        </p:spPr>
        <p:txBody>
          <a:bodyPr>
            <a:normAutofit fontScale="85000" lnSpcReduction="10000"/>
          </a:bodyPr>
          <a:lstStyle/>
          <a:p>
            <a:pPr marL="109728" indent="0" algn="ctr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Обязательность применения профессиональных стандартов образовательными организациями:</a:t>
            </a:r>
          </a:p>
          <a:p>
            <a:pPr marL="452628">
              <a:buFont typeface="Wingdings" panose="05000000000000000000" pitchFamily="2" charset="2"/>
              <a:buChar char="v"/>
            </a:pPr>
            <a:r>
              <a:rPr lang="ru-RU" sz="19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</a:t>
            </a:r>
            <a:r>
              <a:rPr lang="ru-RU" sz="19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57 </a:t>
            </a:r>
            <a:r>
              <a:rPr lang="ru-RU" sz="19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ТК РФ</a:t>
            </a:r>
          </a:p>
          <a:p>
            <a:pPr marL="109728" indent="0">
              <a:buNone/>
            </a:pP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ТК РФ,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иными федеральными законами с выполнением работ по определенным должностям, профессиям, специальностям связано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компенсаций и льгот либо наличие ограничений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то наименование этих должностей, профессий или специальностей и квалификационные требования к ним должны соответствовать наименованиям и требованиям, указанным в квалификационных справочниках, утверждаемых в порядке, устанавливаемом Правительством Российской Федерации, или соответствующим положениям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</a:t>
            </a: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2628">
              <a:buFont typeface="Wingdings" panose="05000000000000000000" pitchFamily="2" charset="2"/>
              <a:buChar char="v"/>
            </a:pPr>
            <a:r>
              <a:rPr lang="ru-RU" sz="19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195.3 ТК РФ</a:t>
            </a:r>
          </a:p>
          <a:p>
            <a:pPr marL="109728" indent="0"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ТК РФ, другими федеральными законами, иными нормативными правовыми актами Российской Федерации установлены требования к квалификации, необходимой работнику для выполнения определенной трудовой функции,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в части указанных </a:t>
            </a: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обязательны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применения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работодателями.</a:t>
            </a:r>
          </a:p>
          <a:p>
            <a:pPr marL="452628">
              <a:buFont typeface="Wingdings" panose="05000000000000000000" pitchFamily="2" charset="2"/>
              <a:buChar char="v"/>
            </a:pPr>
            <a:r>
              <a:rPr lang="ru-RU" sz="19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27.06.2016 года </a:t>
            </a:r>
            <a:r>
              <a:rPr lang="ru-RU" sz="19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584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особенностях применения профессиональных стандартов в части требований, обязательных для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…»</a:t>
            </a:r>
          </a:p>
          <a:p>
            <a:pPr marL="109728" indent="0">
              <a:buNone/>
            </a:pP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Профессиональные стандарты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части требований к квалификации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необходимой работнику для выполнения определенной трудовой функции,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государственными и муниципальными учреждениями </a:t>
            </a:r>
            <a:r>
              <a:rPr lang="ru-RU" sz="1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поэтапно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основе утвержденных указанными организациями с учетом мнений представительных органов работников </a:t>
            </a:r>
            <a:r>
              <a:rPr lang="ru-RU" sz="19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</a:t>
            </a:r>
            <a:r>
              <a:rPr lang="ru-RU" sz="1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организации применения профессиональных стандартов 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</a:t>
            </a:r>
            <a:r>
              <a:rPr lang="ru-RU" sz="19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планов завершить не позднее 1 января 2020 г</a:t>
            </a:r>
            <a:r>
              <a:rPr lang="ru-RU" sz="19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pic>
        <p:nvPicPr>
          <p:cNvPr id="5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64689" y="6108725"/>
            <a:ext cx="971600" cy="749275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225560" y="170622"/>
            <a:ext cx="7445858" cy="44747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 и требования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105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0"/>
            <a:ext cx="7704856" cy="1565417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профессиональные стандарты педагогических  работников в сфере общего образования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1" y="1700808"/>
            <a:ext cx="7994849" cy="421041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4929131"/>
              </p:ext>
            </p:extLst>
          </p:nvPr>
        </p:nvGraphicFramePr>
        <p:xfrm>
          <a:off x="179511" y="1556791"/>
          <a:ext cx="8951875" cy="454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117">
                  <a:extLst>
                    <a:ext uri="{9D8B030D-6E8A-4147-A177-3AD203B41FA5}">
                      <a16:colId xmlns="" xmlns:a16="http://schemas.microsoft.com/office/drawing/2014/main" val="2536624168"/>
                    </a:ext>
                  </a:extLst>
                </a:gridCol>
                <a:gridCol w="2210587">
                  <a:extLst>
                    <a:ext uri="{9D8B030D-6E8A-4147-A177-3AD203B41FA5}">
                      <a16:colId xmlns="" xmlns:a16="http://schemas.microsoft.com/office/drawing/2014/main" val="1262170804"/>
                    </a:ext>
                  </a:extLst>
                </a:gridCol>
                <a:gridCol w="3021135">
                  <a:extLst>
                    <a:ext uri="{9D8B030D-6E8A-4147-A177-3AD203B41FA5}">
                      <a16:colId xmlns="" xmlns:a16="http://schemas.microsoft.com/office/drawing/2014/main" val="3173861821"/>
                    </a:ext>
                  </a:extLst>
                </a:gridCol>
                <a:gridCol w="2136900">
                  <a:extLst>
                    <a:ext uri="{9D8B030D-6E8A-4147-A177-3AD203B41FA5}">
                      <a16:colId xmlns="" xmlns:a16="http://schemas.microsoft.com/office/drawing/2014/main" val="2078170155"/>
                    </a:ext>
                  </a:extLst>
                </a:gridCol>
                <a:gridCol w="1141136">
                  <a:extLst>
                    <a:ext uri="{9D8B030D-6E8A-4147-A177-3AD203B41FA5}">
                      <a16:colId xmlns="" xmlns:a16="http://schemas.microsoft.com/office/drawing/2014/main" val="524293049"/>
                    </a:ext>
                  </a:extLst>
                </a:gridCol>
              </a:tblGrid>
              <a:tr h="97269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sz="1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профстандарта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наименования должностей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Утверждающий документ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Офиц. применения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0107573"/>
                  </a:ext>
                </a:extLst>
              </a:tr>
              <a:tr h="1983110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i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(педагогическая деятельность в сфере дошкольного, начального общего, основного общего, среднего общего образования) (воспитатель, учитель)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России N 544н от 18 октября 2013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01.01.2017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12651535"/>
                  </a:ext>
                </a:extLst>
              </a:tr>
              <a:tr h="103926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 (психолог в сфере образования)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</a:t>
                      </a: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Педагог-психолог</a:t>
                      </a: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Психолог образовательной организации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России N 514н от 24 июля 2015 г.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01.01.2017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5614388"/>
                  </a:ext>
                </a:extLst>
              </a:tr>
            </a:tbl>
          </a:graphicData>
        </a:graphic>
      </p:graphicFrame>
      <p:pic>
        <p:nvPicPr>
          <p:cNvPr id="5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00392" y="6075766"/>
            <a:ext cx="1016561" cy="7839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22390814"/>
              </p:ext>
            </p:extLst>
          </p:nvPr>
        </p:nvGraphicFramePr>
        <p:xfrm>
          <a:off x="179512" y="1043908"/>
          <a:ext cx="8856984" cy="58140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349">
                  <a:extLst>
                    <a:ext uri="{9D8B030D-6E8A-4147-A177-3AD203B41FA5}">
                      <a16:colId xmlns="" xmlns:a16="http://schemas.microsoft.com/office/drawing/2014/main" val="3798895418"/>
                    </a:ext>
                  </a:extLst>
                </a:gridCol>
                <a:gridCol w="2221315">
                  <a:extLst>
                    <a:ext uri="{9D8B030D-6E8A-4147-A177-3AD203B41FA5}">
                      <a16:colId xmlns="" xmlns:a16="http://schemas.microsoft.com/office/drawing/2014/main" val="3786812294"/>
                    </a:ext>
                  </a:extLst>
                </a:gridCol>
                <a:gridCol w="2544346">
                  <a:extLst>
                    <a:ext uri="{9D8B030D-6E8A-4147-A177-3AD203B41FA5}">
                      <a16:colId xmlns="" xmlns:a16="http://schemas.microsoft.com/office/drawing/2014/main" val="2511695524"/>
                    </a:ext>
                  </a:extLst>
                </a:gridCol>
                <a:gridCol w="2171806">
                  <a:extLst>
                    <a:ext uri="{9D8B030D-6E8A-4147-A177-3AD203B41FA5}">
                      <a16:colId xmlns="" xmlns:a16="http://schemas.microsoft.com/office/drawing/2014/main" val="807553394"/>
                    </a:ext>
                  </a:extLst>
                </a:gridCol>
                <a:gridCol w="1512168">
                  <a:extLst>
                    <a:ext uri="{9D8B030D-6E8A-4147-A177-3AD203B41FA5}">
                      <a16:colId xmlns="" xmlns:a16="http://schemas.microsoft.com/office/drawing/2014/main" val="2365685449"/>
                    </a:ext>
                  </a:extLst>
                </a:gridCol>
              </a:tblGrid>
              <a:tr h="145545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профстандарта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наименования должностей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Утверждающий документ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Офиц. применения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239530"/>
                  </a:ext>
                </a:extLst>
              </a:tr>
              <a:tr h="4336035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дополнительного образования детей и взрослых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 дополнительного образования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педагог дополнительного образования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Тренер-преподаватель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тренер-преподаватель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Преподаватель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Методист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методист</a:t>
                      </a:r>
                    </a:p>
                    <a:p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Педагог-организатор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России N 298н от 5 мая 2018 г.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09.09.2018</a:t>
                      </a:r>
                    </a:p>
                    <a:p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2637409"/>
                  </a:ext>
                </a:extLst>
              </a:tr>
            </a:tbl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79512" y="-16415"/>
            <a:ext cx="8275608" cy="1052736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профессиональные стандарты педагогических  работников в сфере общего образования</a:t>
            </a: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31033" y="1796687"/>
            <a:ext cx="8712967" cy="421041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6086669"/>
            <a:ext cx="1000200" cy="77133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96117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4294967295"/>
          </p:nvPr>
        </p:nvSpPr>
        <p:spPr>
          <a:xfrm>
            <a:off x="467544" y="1484784"/>
            <a:ext cx="7762056" cy="452231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03648" y="27710"/>
            <a:ext cx="7629516" cy="14771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Принятые профессиональные стандарты педагогических  работников в сфере общего образования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6259003"/>
              </p:ext>
            </p:extLst>
          </p:nvPr>
        </p:nvGraphicFramePr>
        <p:xfrm>
          <a:off x="245528" y="1504882"/>
          <a:ext cx="8892479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40">
                  <a:extLst>
                    <a:ext uri="{9D8B030D-6E8A-4147-A177-3AD203B41FA5}">
                      <a16:colId xmlns="" xmlns:a16="http://schemas.microsoft.com/office/drawing/2014/main" val="1450102886"/>
                    </a:ext>
                  </a:extLst>
                </a:gridCol>
                <a:gridCol w="2204747">
                  <a:extLst>
                    <a:ext uri="{9D8B030D-6E8A-4147-A177-3AD203B41FA5}">
                      <a16:colId xmlns="" xmlns:a16="http://schemas.microsoft.com/office/drawing/2014/main" val="3125276625"/>
                    </a:ext>
                  </a:extLst>
                </a:gridCol>
                <a:gridCol w="2792679">
                  <a:extLst>
                    <a:ext uri="{9D8B030D-6E8A-4147-A177-3AD203B41FA5}">
                      <a16:colId xmlns="" xmlns:a16="http://schemas.microsoft.com/office/drawing/2014/main" val="1244154825"/>
                    </a:ext>
                  </a:extLst>
                </a:gridCol>
                <a:gridCol w="2278238">
                  <a:extLst>
                    <a:ext uri="{9D8B030D-6E8A-4147-A177-3AD203B41FA5}">
                      <a16:colId xmlns="" xmlns:a16="http://schemas.microsoft.com/office/drawing/2014/main" val="2916946159"/>
                    </a:ext>
                  </a:extLst>
                </a:gridCol>
                <a:gridCol w="1102375">
                  <a:extLst>
                    <a:ext uri="{9D8B030D-6E8A-4147-A177-3AD203B41FA5}">
                      <a16:colId xmlns="" xmlns:a16="http://schemas.microsoft.com/office/drawing/2014/main" val="1885067570"/>
                    </a:ext>
                  </a:extLst>
                </a:gridCol>
              </a:tblGrid>
              <a:tr h="12944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профстандарта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Возможные наименования должностей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Утверждающий документ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Офиц. применения</a:t>
                      </a: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23975723"/>
                  </a:ext>
                </a:extLst>
              </a:tr>
              <a:tr h="3478864"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Специалист в области воспитания</a:t>
                      </a: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Социальный педагог</a:t>
                      </a: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Старший вожатый</a:t>
                      </a: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Педагог-организатор</a:t>
                      </a: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Воспитатель, старший воспитатель (кроме воспитателя, старшего воспитателя в дошкольной образовательной организации)</a:t>
                      </a: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Педагог-библиотекарь</a:t>
                      </a: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Тьютор</a:t>
                      </a:r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Приказ Минтруда России N 10н от 10 января 2017 г.</a:t>
                      </a: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09.09.2018</a:t>
                      </a:r>
                    </a:p>
                    <a:p>
                      <a:endParaRPr lang="ru-RU" sz="14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5842192"/>
                  </a:ext>
                </a:extLst>
              </a:tr>
            </a:tbl>
          </a:graphicData>
        </a:graphic>
      </p:graphicFrame>
      <p:pic>
        <p:nvPicPr>
          <p:cNvPr id="8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9600" y="6130781"/>
            <a:ext cx="943000" cy="7272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844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3076" y="6093295"/>
            <a:ext cx="969772" cy="747865"/>
          </a:xfrm>
          <a:prstGeom prst="rect">
            <a:avLst/>
          </a:prstGeom>
          <a:noFill/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791208" cy="100811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таблица ЕКС и профессиональных стандартов в сфере образования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1115616" y="1196752"/>
            <a:ext cx="7128792" cy="288031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Квалификационные требования к педагогической должности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4788023" y="1556791"/>
            <a:ext cx="4104457" cy="530120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Минтруда России N 544н от 18 октября 2013 г.</a:t>
            </a:r>
          </a:p>
          <a:p>
            <a:pPr algn="ctr">
              <a:buNone/>
            </a:pPr>
            <a:r>
              <a:rPr lang="ru-RU" sz="1400" dirty="0">
                <a:solidFill>
                  <a:srgbClr val="22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(педагогическая деятельность в сфере дошкольного, начального общего, основного общего, среднего общего образования) (воспитатель, учитель</a:t>
            </a:r>
            <a:r>
              <a:rPr lang="ru-RU" sz="1400" dirty="0" smtClean="0">
                <a:solidFill>
                  <a:srgbClr val="22272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>
              <a:buNone/>
            </a:pPr>
            <a:endParaRPr lang="ru-RU" sz="1400" dirty="0" smtClean="0">
              <a:solidFill>
                <a:srgbClr val="2227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endParaRPr lang="ru-RU" sz="1400" dirty="0">
              <a:solidFill>
                <a:srgbClr val="22272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или среднее профессиональное образование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укрупненных групп направлений подготовки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и специальностей среднего профессионального образования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педагогические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области, соответствующей преподаваемому предмету, либо высшее образование или среднее профессиональное образование и дополнительное профессиональное образование по направлению деятельности в образовательной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None/>
            </a:pP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3"/>
          </p:nvPr>
        </p:nvSpPr>
        <p:spPr>
          <a:xfrm>
            <a:off x="179512" y="3284984"/>
            <a:ext cx="8568952" cy="432048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квалификации по должности «Учитель»</a:t>
            </a:r>
            <a:endPara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quarter" idx="4"/>
          </p:nvPr>
        </p:nvSpPr>
        <p:spPr>
          <a:xfrm>
            <a:off x="539552" y="1553205"/>
            <a:ext cx="3600400" cy="518457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Министерства здравоохранения и социального развития РФ от 26 августа 2010 г. N 761н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«Квалификационные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должностей работников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образования»</a:t>
            </a: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 или среднее профессиональное образование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подготовки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педагогика»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в области, соответствующей преподаваемому предмету, без предъявления требований к стажу работы, либо высшее профессиональное образование или среднее профессиональное образование и дополнительное профессиональное образование по направлению деятельности в образовательном учреждении без предъявления требований к стажу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250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403648" y="624110"/>
            <a:ext cx="7740352" cy="42862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к квалификации по должности «Воспитатель»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611560" y="1412776"/>
            <a:ext cx="3456384" cy="456333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профессиональное образование или среднее профессиональное образование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направлению подготовки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предъявления требований к стажу работы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 </a:t>
            </a:r>
          </a:p>
          <a:p>
            <a:pPr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 или среднее профессиональное образование и дополнительное профессиональное образование по направлению подготовки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предъявления требований к стажу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5436096" y="1556792"/>
            <a:ext cx="3240360" cy="50405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ысшее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 или среднее профессиональное образование </a:t>
            </a:r>
            <a:r>
              <a:rPr lang="ru-RU" sz="1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укрупненных групп направлений подготовки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и специальностей среднего профессионального образования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«Образование </a:t>
            </a:r>
            <a:r>
              <a:rPr lang="ru-RU" sz="1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педагогические </a:t>
            </a:r>
            <a:r>
              <a:rPr lang="ru-RU" sz="1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науки» </a:t>
            </a:r>
          </a:p>
          <a:p>
            <a:pPr marL="0" indent="0" algn="ctr">
              <a:buNone/>
            </a:pP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</a:p>
          <a:p>
            <a:pPr marL="0" indent="0" algn="ctr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высшее образование или среднее профессиональное образование и дополнительное профессиональное образование по направлению деятельности в образовательной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Picture 2" descr="C:\Users\Тимур\Desktop\logo (1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51518" y="6019072"/>
            <a:ext cx="1087855" cy="8389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3629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7897</TotalTime>
  <Words>1697</Words>
  <Application>Microsoft Office PowerPoint</Application>
  <PresentationFormat>Экран (4:3)</PresentationFormat>
  <Paragraphs>292</Paragraphs>
  <Slides>28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Легкий дым</vt:lpstr>
      <vt:lpstr>Слайд 1</vt:lpstr>
      <vt:lpstr>Слайд 2</vt:lpstr>
      <vt:lpstr>Нормативные правовые акты и требования Постановление Правительства РФ от 28 октября 2013 г. N 966 «О лицензировании образовательной деятельности»</vt:lpstr>
      <vt:lpstr>Нормативные правовые акты и требования</vt:lpstr>
      <vt:lpstr>Принятые профессиональные стандарты педагогических  работников в сфере общего образования</vt:lpstr>
      <vt:lpstr>Принятые профессиональные стандарты педагогических  работников в сфере общего образования</vt:lpstr>
      <vt:lpstr>Принятые профессиональные стандарты педагогических  работников в сфере общего образования</vt:lpstr>
      <vt:lpstr>Сравнительная таблица ЕКС и профессиональных стандартов в сфере образования</vt:lpstr>
      <vt:lpstr>Требование к квалификации по должности «Воспитатель»</vt:lpstr>
      <vt:lpstr>Требование к квалификации по должности «Педагог-психолог»</vt:lpstr>
      <vt:lpstr>Требование к квалификации по должности «Педагог дополнительного образования»</vt:lpstr>
      <vt:lpstr>Требование к квалификации по должности «Социальный педагог»</vt:lpstr>
      <vt:lpstr>Требование к квалификации по должности «Педагог-библиотекарь» </vt:lpstr>
      <vt:lpstr>Слайд 14</vt:lpstr>
      <vt:lpstr>Слайд 15</vt:lpstr>
      <vt:lpstr>Перечень направлений подготовки высшего образования - магистратуры</vt:lpstr>
      <vt:lpstr>Министерство образования и науки Российской Федерации Приказ от 29 октября 2013 года N 1199 Об утверждении перечней профессий и специальностей среднего профессионального образования Перечень специальностей среднего профессионального образования</vt:lpstr>
      <vt:lpstr>Соответствие полученного образования требованиям профессиональных стандартов</vt:lpstr>
      <vt:lpstr>Профессиональные стандарты обязательны для применения образовательными организациями в части содержащихся в них требований к квалификации, необходимой работнику</vt:lpstr>
      <vt:lpstr>Что проверяют контрольно-надзорные органы в сфере образования с 01 января 2020 года?</vt:lpstr>
      <vt:lpstr>В качестве приложений к приказу о внедрении профессиональных стандартов могут быть оформлены:</vt:lpstr>
      <vt:lpstr>План должен содержать:   </vt:lpstr>
      <vt:lpstr>Слайд 23</vt:lpstr>
      <vt:lpstr>Один из примеров шаблона плана:</vt:lpstr>
      <vt:lpstr>Необходимо руководствоваться следующими задачами: </vt:lpstr>
      <vt:lpstr>Схема изменения кадровой документации:</vt:lpstr>
      <vt:lpstr>Слайд 27</vt:lpstr>
      <vt:lpstr>Слайд 28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 работе отдела по надзору в сфере образования  Министерства образования и науки Чеченской Республики за I полугодие 2016 года  Начальник – Бетрахмадов Р.В.</dc:title>
  <dc:creator>Ибрагим</dc:creator>
  <cp:lastModifiedBy>USER Z</cp:lastModifiedBy>
  <cp:revision>429</cp:revision>
  <cp:lastPrinted>2019-10-18T14:03:55Z</cp:lastPrinted>
  <dcterms:created xsi:type="dcterms:W3CDTF">2016-07-15T07:37:17Z</dcterms:created>
  <dcterms:modified xsi:type="dcterms:W3CDTF">2020-08-30T10:03:17Z</dcterms:modified>
</cp:coreProperties>
</file>